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503" r:id="rId3"/>
    <p:sldId id="422" r:id="rId4"/>
    <p:sldId id="440" r:id="rId5"/>
    <p:sldId id="367" r:id="rId6"/>
    <p:sldId id="441" r:id="rId7"/>
    <p:sldId id="442" r:id="rId8"/>
    <p:sldId id="437" r:id="rId9"/>
    <p:sldId id="443" r:id="rId10"/>
    <p:sldId id="451" r:id="rId11"/>
    <p:sldId id="449" r:id="rId12"/>
    <p:sldId id="452" r:id="rId13"/>
    <p:sldId id="453" r:id="rId14"/>
    <p:sldId id="368" r:id="rId15"/>
    <p:sldId id="438" r:id="rId16"/>
    <p:sldId id="444" r:id="rId17"/>
    <p:sldId id="446" r:id="rId18"/>
    <p:sldId id="445" r:id="rId19"/>
    <p:sldId id="379" r:id="rId20"/>
    <p:sldId id="447" r:id="rId21"/>
    <p:sldId id="448" r:id="rId22"/>
    <p:sldId id="454" r:id="rId23"/>
    <p:sldId id="457" r:id="rId24"/>
    <p:sldId id="456" r:id="rId25"/>
    <p:sldId id="458" r:id="rId26"/>
    <p:sldId id="460" r:id="rId27"/>
    <p:sldId id="467" r:id="rId28"/>
    <p:sldId id="462" r:id="rId29"/>
    <p:sldId id="469" r:id="rId30"/>
    <p:sldId id="470" r:id="rId31"/>
    <p:sldId id="471" r:id="rId32"/>
    <p:sldId id="472" r:id="rId33"/>
    <p:sldId id="474" r:id="rId34"/>
    <p:sldId id="473" r:id="rId35"/>
    <p:sldId id="475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33CC"/>
    <a:srgbClr val="959200"/>
    <a:srgbClr val="FF66CC"/>
    <a:srgbClr val="CDEAFF"/>
    <a:srgbClr val="AB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11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E427A7-1507-40F7-A550-C2741A763022}" type="datetimeFigureOut">
              <a:rPr lang="en-US" smtClean="0"/>
              <a:t>8/24/2014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B65E9-13D9-4DF8-A524-CDFAD6DCF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5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F7542-837E-48EB-ABAE-1F5D3D8F78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27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44DE3C-DF5F-4150-921B-41C7C9375F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0D5BAB-1BC8-46A9-AA51-D52EB9355F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3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517C5-10E6-474D-8F22-334863612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92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9E3B9-DC54-459A-8FDE-B18FB30128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5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212DD-74D7-4288-B381-09ED7D5361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5EE192-2409-456A-9A69-BA535C087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70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F18C4-75D2-4127-A23D-7057164148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08B590-CD38-4AAB-9E59-515FCC6D9B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29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E51FF-B97A-453D-B4EE-65100F513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92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F23D1-3C90-45D1-91F5-B3A6AA6898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4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DC8E5-200A-412A-9CC1-72348615DF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93027E-BDAE-4051-A189-B1294D3AB1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79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B816F5A5-ED8E-4F42-A416-2FDEC8EAF5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981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Microsoft Project 2010 – </a:t>
            </a:r>
            <a:br>
              <a:rPr lang="en-US" altLang="en-US" dirty="0" smtClean="0"/>
            </a:br>
            <a:r>
              <a:rPr lang="en-US" altLang="en-US" dirty="0" smtClean="0"/>
              <a:t>Introduction, Part 3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81400"/>
            <a:ext cx="6400800" cy="2057400"/>
          </a:xfrm>
        </p:spPr>
        <p:txBody>
          <a:bodyPr/>
          <a:lstStyle/>
          <a:p>
            <a:pPr eaLnBrk="1" hangingPunct="1"/>
            <a:r>
              <a:rPr lang="en-US" altLang="en-US" smtClean="0"/>
              <a:t>Phil Pfeiffer</a:t>
            </a:r>
          </a:p>
          <a:p>
            <a:pPr eaLnBrk="1" hangingPunct="1"/>
            <a:r>
              <a:rPr lang="en-US" altLang="en-US" smtClean="0"/>
              <a:t>Fall,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71"/>
          <a:stretch/>
        </p:blipFill>
        <p:spPr bwMode="auto">
          <a:xfrm>
            <a:off x="230147" y="971550"/>
            <a:ext cx="8752158" cy="292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0237"/>
          </a:xfrm>
        </p:spPr>
        <p:txBody>
          <a:bodyPr/>
          <a:lstStyle/>
          <a:p>
            <a:r>
              <a:rPr lang="en-US" sz="3200" dirty="0" smtClean="0"/>
              <a:t>Subtask Visibility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4038601"/>
            <a:ext cx="8686800" cy="2447926"/>
          </a:xfrm>
        </p:spPr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sz="1700" i="1" dirty="0" smtClean="0"/>
              <a:t>Project uses indentation and +/- icons to show parent-child relationships</a:t>
            </a:r>
          </a:p>
          <a:p>
            <a:pPr marL="571500" lvl="1">
              <a:spcBef>
                <a:spcPts val="0"/>
              </a:spcBef>
            </a:pPr>
            <a:r>
              <a:rPr lang="en-US" sz="1700" i="1" dirty="0" smtClean="0"/>
              <a:t>a summary task's immediate subtasks are indented by one level</a:t>
            </a:r>
          </a:p>
          <a:p>
            <a:pPr marL="571500" lvl="1">
              <a:spcBef>
                <a:spcPts val="0"/>
              </a:spcBef>
              <a:spcAft>
                <a:spcPts val="600"/>
              </a:spcAft>
            </a:pPr>
            <a:r>
              <a:rPr lang="en-US" sz="1700" b="1" i="1" dirty="0" smtClean="0">
                <a:solidFill>
                  <a:srgbClr val="C00000"/>
                </a:solidFill>
              </a:rPr>
              <a:t>+/- controls</a:t>
            </a:r>
            <a:r>
              <a:rPr lang="en-US" sz="1700" i="1" dirty="0" smtClean="0"/>
              <a:t> indicate whether a task's subtasks are exposed (-) or hidden (+)</a:t>
            </a:r>
          </a:p>
          <a:p>
            <a:pPr marL="285750" indent="-285750">
              <a:spcBef>
                <a:spcPts val="0"/>
              </a:spcBef>
            </a:pPr>
            <a:r>
              <a:rPr lang="en-US" sz="1700" i="1" dirty="0" smtClean="0"/>
              <a:t>In the following project</a:t>
            </a:r>
          </a:p>
          <a:p>
            <a:pPr marL="571500" lvl="1">
              <a:spcBef>
                <a:spcPts val="0"/>
              </a:spcBef>
            </a:pPr>
            <a:r>
              <a:rPr lang="en-US" sz="1700" i="1" dirty="0"/>
              <a:t>task </a:t>
            </a:r>
            <a:r>
              <a:rPr lang="en-US" sz="1700" i="1" dirty="0" smtClean="0"/>
              <a:t>1 is the parent of task 1.1 and task 1.2</a:t>
            </a:r>
          </a:p>
          <a:p>
            <a:pPr marL="571500" lvl="1">
              <a:spcBef>
                <a:spcPts val="0"/>
              </a:spcBef>
            </a:pPr>
            <a:r>
              <a:rPr lang="en-US" sz="1700" i="1" dirty="0"/>
              <a:t>task </a:t>
            </a:r>
            <a:r>
              <a:rPr lang="en-US" sz="1700" i="1" dirty="0" smtClean="0"/>
              <a:t>1.1 is the parent of task 1.1.1 and task 1.2</a:t>
            </a:r>
          </a:p>
          <a:p>
            <a:pPr marL="571500" lvl="1">
              <a:spcBef>
                <a:spcPts val="0"/>
              </a:spcBef>
            </a:pPr>
            <a:r>
              <a:rPr lang="en-US" sz="1700" i="1" dirty="0"/>
              <a:t>task </a:t>
            </a:r>
            <a:r>
              <a:rPr lang="en-US" sz="1700" i="1" dirty="0" smtClean="0"/>
              <a:t>1.1.1 is </a:t>
            </a:r>
            <a:r>
              <a:rPr lang="en-US" sz="1700" i="1" dirty="0"/>
              <a:t>the parent </a:t>
            </a:r>
            <a:r>
              <a:rPr lang="en-US" sz="1700" i="1" dirty="0" smtClean="0"/>
              <a:t>of </a:t>
            </a:r>
            <a:r>
              <a:rPr lang="en-US" sz="1700" i="1" dirty="0"/>
              <a:t>task </a:t>
            </a:r>
            <a:r>
              <a:rPr lang="en-US" sz="1700" i="1" dirty="0" smtClean="0"/>
              <a:t>1.1.1.1 and task 1.1.1.2</a:t>
            </a:r>
          </a:p>
          <a:p>
            <a:pPr marL="571500" lvl="1">
              <a:spcBef>
                <a:spcPts val="0"/>
              </a:spcBef>
            </a:pPr>
            <a:r>
              <a:rPr lang="en-US" sz="1700" i="1" dirty="0" smtClean="0"/>
              <a:t>task 1.1.2 is the parent of task 1.1.2.1</a:t>
            </a:r>
            <a:endParaRPr lang="en-US" sz="1700" i="1" dirty="0"/>
          </a:p>
        </p:txBody>
      </p:sp>
      <p:sp>
        <p:nvSpPr>
          <p:cNvPr id="5" name="Rectangle 4"/>
          <p:cNvSpPr/>
          <p:nvPr/>
        </p:nvSpPr>
        <p:spPr>
          <a:xfrm>
            <a:off x="1519237" y="2196833"/>
            <a:ext cx="157163" cy="1939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43062" y="2349233"/>
            <a:ext cx="157163" cy="1939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47837" y="2501633"/>
            <a:ext cx="157163" cy="1939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47837" y="2977883"/>
            <a:ext cx="157163" cy="1939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5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" y="933450"/>
            <a:ext cx="8878288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0237"/>
          </a:xfrm>
        </p:spPr>
        <p:txBody>
          <a:bodyPr/>
          <a:lstStyle/>
          <a:p>
            <a:r>
              <a:rPr lang="en-US" sz="3200" dirty="0" smtClean="0"/>
              <a:t>Subtask Visibility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3486150"/>
            <a:ext cx="8686800" cy="3000376"/>
          </a:xfrm>
        </p:spPr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sz="2000" i="1" dirty="0" smtClean="0"/>
              <a:t>Clicking on the </a:t>
            </a:r>
            <a:r>
              <a:rPr lang="en-US" sz="2000" b="1" dirty="0" smtClean="0">
                <a:solidFill>
                  <a:srgbClr val="C00000"/>
                </a:solidFill>
              </a:rPr>
              <a:t>–</a:t>
            </a:r>
            <a:r>
              <a:rPr lang="en-US" sz="2000" b="1" i="1" dirty="0" smtClean="0">
                <a:solidFill>
                  <a:srgbClr val="C00000"/>
                </a:solidFill>
              </a:rPr>
              <a:t> icon</a:t>
            </a:r>
            <a:r>
              <a:rPr lang="en-US" sz="2000" i="1" dirty="0" smtClean="0"/>
              <a:t> for a summary task with visible child tasks</a:t>
            </a:r>
          </a:p>
          <a:p>
            <a:pPr marL="685800" lvl="1">
              <a:spcBef>
                <a:spcPts val="0"/>
              </a:spcBef>
            </a:pPr>
            <a:r>
              <a:rPr lang="en-US" sz="2000" i="1" dirty="0" smtClean="0"/>
              <a:t>Changes that task's icon to a </a:t>
            </a:r>
            <a:r>
              <a:rPr lang="en-US" sz="2000" b="1" i="1" dirty="0">
                <a:solidFill>
                  <a:srgbClr val="C00000"/>
                </a:solidFill>
                <a:ea typeface="+mn-ea"/>
                <a:cs typeface="+mn-cs"/>
              </a:rPr>
              <a:t>+ </a:t>
            </a:r>
            <a:r>
              <a:rPr lang="en-US" sz="2000" b="1" i="1" dirty="0" smtClean="0">
                <a:solidFill>
                  <a:srgbClr val="C00000"/>
                </a:solidFill>
              </a:rPr>
              <a:t>icon</a:t>
            </a:r>
          </a:p>
          <a:p>
            <a:pPr marL="685800" lvl="1">
              <a:spcBef>
                <a:spcPts val="0"/>
              </a:spcBef>
              <a:spcAft>
                <a:spcPts val="600"/>
              </a:spcAft>
            </a:pPr>
            <a:r>
              <a:rPr lang="en-US" sz="2000" i="1" dirty="0" smtClean="0"/>
              <a:t>Hides ("Rolls up") that task's child tasks</a:t>
            </a:r>
          </a:p>
          <a:p>
            <a:pPr marL="285750">
              <a:spcBef>
                <a:spcPts val="0"/>
              </a:spcBef>
            </a:pPr>
            <a:r>
              <a:rPr lang="en-US" sz="2000" i="1" dirty="0" smtClean="0"/>
              <a:t>Roll up, however, is </a:t>
            </a:r>
            <a:r>
              <a:rPr lang="en-US" sz="2000" b="1" i="1" dirty="0">
                <a:solidFill>
                  <a:srgbClr val="C00000"/>
                </a:solidFill>
              </a:rPr>
              <a:t>not</a:t>
            </a:r>
            <a:r>
              <a:rPr lang="en-US" sz="2000" i="1" dirty="0" smtClean="0"/>
              <a:t> recursive</a:t>
            </a:r>
          </a:p>
          <a:p>
            <a:pPr marL="685800" lvl="1">
              <a:spcBef>
                <a:spcPts val="0"/>
              </a:spcBef>
            </a:pPr>
            <a:r>
              <a:rPr lang="en-US" sz="2000" i="1" dirty="0" smtClean="0"/>
              <a:t>If this view has been generated by clicking on task 1.1's icon </a:t>
            </a:r>
            <a:br>
              <a:rPr lang="en-US" sz="2000" i="1" dirty="0" smtClean="0"/>
            </a:br>
            <a:r>
              <a:rPr lang="en-US" sz="2000" i="1" dirty="0" smtClean="0"/>
              <a:t>(as per previous view)</a:t>
            </a:r>
          </a:p>
          <a:p>
            <a:pPr marL="685800" lvl="1">
              <a:spcBef>
                <a:spcPts val="0"/>
              </a:spcBef>
            </a:pPr>
            <a:r>
              <a:rPr lang="en-US" sz="2000" i="1" dirty="0" smtClean="0"/>
              <a:t>then clicking on the + icon shown here will expose </a:t>
            </a:r>
            <a:br>
              <a:rPr lang="en-US" sz="2000" i="1" dirty="0" smtClean="0"/>
            </a:br>
            <a:r>
              <a:rPr lang="en-US" sz="2000" i="1" dirty="0" smtClean="0"/>
              <a:t>tasks   1.1.1,  1.1.1.1,  1.1.1.2,   1.1.2,   </a:t>
            </a:r>
            <a:r>
              <a:rPr lang="en-US" sz="2000" dirty="0" smtClean="0"/>
              <a:t>and</a:t>
            </a:r>
            <a:r>
              <a:rPr lang="en-US" sz="2000" i="1" dirty="0" smtClean="0"/>
              <a:t>   1.1.2.1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83530" y="2299887"/>
            <a:ext cx="157163" cy="19394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29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r="4152" b="14051"/>
          <a:stretch/>
        </p:blipFill>
        <p:spPr bwMode="auto">
          <a:xfrm>
            <a:off x="182880" y="990476"/>
            <a:ext cx="8778240" cy="23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0237"/>
          </a:xfrm>
        </p:spPr>
        <p:txBody>
          <a:bodyPr/>
          <a:lstStyle/>
          <a:p>
            <a:r>
              <a:rPr lang="en-US" sz="3200" dirty="0" smtClean="0"/>
              <a:t>Subtask Visibility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3895724"/>
            <a:ext cx="8686800" cy="2590801"/>
          </a:xfrm>
        </p:spPr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sz="1800" i="1" dirty="0" smtClean="0"/>
              <a:t>The hiding and </a:t>
            </a:r>
            <a:r>
              <a:rPr lang="en-US" sz="1800" i="1" dirty="0" err="1" smtClean="0"/>
              <a:t>unhiding</a:t>
            </a:r>
            <a:r>
              <a:rPr lang="en-US" sz="1800" i="1" dirty="0" smtClean="0"/>
              <a:t> of summary tasks can also be controlled, on a level-by-level basis, using the </a:t>
            </a:r>
            <a:r>
              <a:rPr lang="en-US" sz="1800" b="1" i="1" dirty="0" smtClean="0">
                <a:solidFill>
                  <a:srgbClr val="959200"/>
                </a:solidFill>
              </a:rPr>
              <a:t>View tab</a:t>
            </a:r>
            <a:r>
              <a:rPr lang="en-US" sz="1800" i="1" dirty="0" smtClean="0"/>
              <a:t>'s </a:t>
            </a:r>
            <a:r>
              <a:rPr lang="en-US" sz="1800" b="1" i="1" dirty="0">
                <a:solidFill>
                  <a:srgbClr val="959200"/>
                </a:solidFill>
              </a:rPr>
              <a:t>Outline control</a:t>
            </a:r>
            <a:r>
              <a:rPr lang="en-US" sz="1800" i="1" dirty="0" smtClean="0"/>
              <a:t>.</a:t>
            </a:r>
          </a:p>
          <a:p>
            <a:pPr marL="685800" lvl="1">
              <a:spcBef>
                <a:spcPts val="0"/>
              </a:spcBef>
            </a:pPr>
            <a:r>
              <a:rPr lang="en-US" sz="1800" i="1" dirty="0" smtClean="0"/>
              <a:t>The control's pop-up dropdown menu (not shown) has options for</a:t>
            </a:r>
          </a:p>
          <a:p>
            <a:pPr marL="1085850" lvl="2">
              <a:spcBef>
                <a:spcPts val="0"/>
              </a:spcBef>
            </a:pPr>
            <a:r>
              <a:rPr lang="en-US" sz="1800" i="1" dirty="0" smtClean="0"/>
              <a:t>Showing </a:t>
            </a:r>
            <a:r>
              <a:rPr lang="en-US" sz="1800" i="1" dirty="0"/>
              <a:t>and </a:t>
            </a:r>
            <a:r>
              <a:rPr lang="en-US" sz="1800" i="1" dirty="0" smtClean="0"/>
              <a:t>hiding all of a project's subtasks</a:t>
            </a:r>
          </a:p>
          <a:p>
            <a:pPr marL="1085850" lvl="2">
              <a:spcBef>
                <a:spcPts val="0"/>
              </a:spcBef>
              <a:spcAft>
                <a:spcPts val="600"/>
              </a:spcAft>
            </a:pPr>
            <a:r>
              <a:rPr lang="en-US" sz="1800" i="1" dirty="0" smtClean="0"/>
              <a:t>Showing all subtasks at or above levels 1, 2, 3, 4, 5, 6, 7, 8, or 9</a:t>
            </a:r>
            <a:endParaRPr lang="en-US" sz="1800" i="1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</a:pPr>
            <a:r>
              <a:rPr lang="en-US" sz="1800" i="1" dirty="0" smtClean="0"/>
              <a:t>This view of the project was produced by showing all subtasks at level above or below level 3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dirty="0" smtClean="0"/>
              <a:t>These controls, like the per-task +/- controls, are not recursive</a:t>
            </a:r>
          </a:p>
        </p:txBody>
      </p:sp>
      <p:sp>
        <p:nvSpPr>
          <p:cNvPr id="7" name="Rectangle 6"/>
          <p:cNvSpPr/>
          <p:nvPr/>
        </p:nvSpPr>
        <p:spPr>
          <a:xfrm>
            <a:off x="2028825" y="1139558"/>
            <a:ext cx="466725" cy="279667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1337" y="1539608"/>
            <a:ext cx="928688" cy="193942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70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658812"/>
          </a:xfrm>
        </p:spPr>
        <p:txBody>
          <a:bodyPr/>
          <a:lstStyle/>
          <a:p>
            <a:r>
              <a:rPr lang="en-US" sz="2800" dirty="0" smtClean="0"/>
              <a:t>Other Operations on Summary Tasks and Subtasks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7275"/>
            <a:ext cx="8229600" cy="5183189"/>
          </a:xfrm>
        </p:spPr>
        <p:txBody>
          <a:bodyPr/>
          <a:lstStyle/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0033CC"/>
                </a:solidFill>
              </a:rPr>
              <a:t>Cutting, copying, pasting, and deleting summary tasks and subtasks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Similar to cutting, copying, pasting, and deleting tasks, except</a:t>
            </a:r>
          </a:p>
          <a:p>
            <a:pPr marL="914400"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Project 2010 prompts before summary task deletion, asking if you really want to remove all subtasks</a:t>
            </a:r>
          </a:p>
          <a:p>
            <a:pPr marL="914400" lvl="2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Project 2010 pastes a block of tasks into a project at the level of task selected as the point of insertion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rgbClr val="0033CC"/>
                </a:solidFill>
              </a:rPr>
              <a:t>Reordering a project's summary tasks and subtasks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 smtClean="0"/>
              <a:t>Similar to reordering tasks, except that </a:t>
            </a:r>
            <a:r>
              <a:rPr lang="en-US" sz="1800" dirty="0"/>
              <a:t>Project 2010 pastes a block of tasks into a project at the level of task selected as the point of </a:t>
            </a:r>
            <a:r>
              <a:rPr lang="en-US" sz="1800" dirty="0" smtClean="0"/>
              <a:t>insertion</a:t>
            </a:r>
          </a:p>
          <a:p>
            <a: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b="1" dirty="0" smtClean="0">
                <a:solidFill>
                  <a:srgbClr val="0033CC"/>
                </a:solidFill>
              </a:rPr>
              <a:t>Promoting tasks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The level of selected summary tasks and subtasks can be raised by one level in the task hierarchy in one of two ways</a:t>
            </a:r>
          </a:p>
          <a:p>
            <a: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Using the task tab's "promote task" (left arrow) icon</a:t>
            </a:r>
          </a:p>
          <a:p>
            <a:pPr lvl="2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Entering alt-shift-left arrow at the keyboard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1835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5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4" y="847900"/>
            <a:ext cx="8724900" cy="18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5526"/>
          </a:xfrm>
        </p:spPr>
        <p:txBody>
          <a:bodyPr/>
          <a:lstStyle/>
          <a:p>
            <a:r>
              <a:rPr lang="en-US" sz="3200" dirty="0" smtClean="0"/>
              <a:t>The Summary Task-Subtask Relationship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0662" y="2828925"/>
            <a:ext cx="8610601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i="1" kern="0" dirty="0" smtClean="0"/>
              <a:t>When an auto-scheduled leaf task is converted to a summary task, Project 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 smtClean="0"/>
              <a:t>highlights the task </a:t>
            </a:r>
            <a:r>
              <a:rPr lang="en-US" sz="1650" b="1" i="1" kern="0" dirty="0" smtClean="0"/>
              <a:t>in bold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650" i="1" kern="0" dirty="0" smtClean="0"/>
              <a:t>sets the task's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 smtClean="0">
                <a:solidFill>
                  <a:srgbClr val="008000"/>
                </a:solidFill>
              </a:rPr>
              <a:t>start date</a:t>
            </a:r>
            <a:r>
              <a:rPr lang="en-US" sz="1650" i="1" kern="0" dirty="0" smtClean="0"/>
              <a:t> = start date of the earliest-starting subtask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 smtClean="0">
                <a:solidFill>
                  <a:srgbClr val="008000"/>
                </a:solidFill>
              </a:rPr>
              <a:t>end </a:t>
            </a:r>
            <a:r>
              <a:rPr lang="en-US" sz="1650" b="1" i="1" kern="0" dirty="0">
                <a:solidFill>
                  <a:srgbClr val="008000"/>
                </a:solidFill>
              </a:rPr>
              <a:t>date</a:t>
            </a:r>
            <a:r>
              <a:rPr lang="en-US" sz="1650" i="1" kern="0" dirty="0" smtClean="0"/>
              <a:t> = end date of the latest-ending subtask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 smtClean="0">
                <a:solidFill>
                  <a:srgbClr val="008000"/>
                </a:solidFill>
              </a:rPr>
              <a:t>duration</a:t>
            </a:r>
            <a:r>
              <a:rPr lang="en-US" sz="1650" i="1" kern="0" dirty="0" smtClean="0"/>
              <a:t> = elapsed time between its start date and end date</a:t>
            </a:r>
          </a:p>
          <a:p>
            <a:pPr marL="971550" lvl="2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>
                <a:solidFill>
                  <a:srgbClr val="0070C0"/>
                </a:solidFill>
              </a:rPr>
              <a:t>If any of a summary task's subtasks </a:t>
            </a:r>
            <a:r>
              <a:rPr lang="en-US" sz="1650" b="1" i="1" kern="0" dirty="0" smtClean="0">
                <a:solidFill>
                  <a:srgbClr val="0070C0"/>
                </a:solidFill>
              </a:rPr>
              <a:t>has an </a:t>
            </a:r>
            <a:r>
              <a:rPr lang="en-US" sz="1650" b="1" i="1" kern="0" dirty="0">
                <a:solidFill>
                  <a:srgbClr val="0070C0"/>
                </a:solidFill>
              </a:rPr>
              <a:t>uncertain </a:t>
            </a:r>
            <a:r>
              <a:rPr lang="en-US" sz="1650" b="1" i="1" kern="0" dirty="0" smtClean="0">
                <a:solidFill>
                  <a:srgbClr val="0070C0"/>
                </a:solidFill>
              </a:rPr>
              <a:t>duration– </a:t>
            </a:r>
            <a:br>
              <a:rPr lang="en-US" sz="1650" b="1" i="1" kern="0" dirty="0" smtClean="0">
                <a:solidFill>
                  <a:srgbClr val="0070C0"/>
                </a:solidFill>
              </a:rPr>
            </a:br>
            <a:r>
              <a:rPr lang="en-US" sz="1650" b="1" i="1" kern="0" dirty="0" smtClean="0">
                <a:solidFill>
                  <a:srgbClr val="0070C0"/>
                </a:solidFill>
              </a:rPr>
              <a:t>i.e., is shown </a:t>
            </a:r>
            <a:r>
              <a:rPr lang="en-US" sz="1650" b="1" i="1" kern="0" dirty="0">
                <a:solidFill>
                  <a:srgbClr val="0070C0"/>
                </a:solidFill>
              </a:rPr>
              <a:t>with ?– </a:t>
            </a:r>
            <a:r>
              <a:rPr lang="en-US" sz="1650" b="1" i="1" kern="0" dirty="0" smtClean="0">
                <a:solidFill>
                  <a:srgbClr val="0070C0"/>
                </a:solidFill>
              </a:rPr>
              <a:t>the </a:t>
            </a:r>
            <a:r>
              <a:rPr lang="en-US" sz="1650" b="1" i="1" kern="0" dirty="0">
                <a:solidFill>
                  <a:srgbClr val="0070C0"/>
                </a:solidFill>
              </a:rPr>
              <a:t>summary task's duration is also uncertain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650" b="1" i="1" kern="0" dirty="0" smtClean="0">
                <a:solidFill>
                  <a:srgbClr val="008000"/>
                </a:solidFill>
              </a:rPr>
              <a:t>scheduling </a:t>
            </a:r>
            <a:r>
              <a:rPr lang="en-US" sz="1650" b="1" i="1" kern="0" dirty="0">
                <a:solidFill>
                  <a:srgbClr val="008000"/>
                </a:solidFill>
              </a:rPr>
              <a:t>mode</a:t>
            </a:r>
            <a:r>
              <a:rPr lang="en-US" sz="1650" i="1" kern="0" dirty="0" smtClean="0"/>
              <a:t> = </a:t>
            </a:r>
            <a:r>
              <a:rPr lang="en-US" sz="1650" b="1" i="1" kern="0" dirty="0" smtClean="0"/>
              <a:t>fixed duration</a:t>
            </a:r>
            <a:r>
              <a:rPr lang="en-US" sz="1650" i="1" kern="0" dirty="0" smtClean="0"/>
              <a:t>.  </a:t>
            </a:r>
          </a:p>
          <a:p>
            <a:pPr marL="571500" lvl="1">
              <a:spcBef>
                <a:spcPts val="0"/>
              </a:spcBef>
              <a:spcAft>
                <a:spcPts val="600"/>
              </a:spcAft>
            </a:pPr>
            <a:r>
              <a:rPr lang="en-US" sz="1650" b="1" i="1" kern="0" dirty="0" smtClean="0">
                <a:solidFill>
                  <a:srgbClr val="008000"/>
                </a:solidFill>
              </a:rPr>
              <a:t>work</a:t>
            </a:r>
            <a:r>
              <a:rPr lang="en-US" sz="1650" i="1" kern="0" dirty="0" smtClean="0"/>
              <a:t> = total </a:t>
            </a:r>
            <a:r>
              <a:rPr lang="en-US" sz="1650" i="1" kern="0" dirty="0"/>
              <a:t>work for all </a:t>
            </a:r>
            <a:r>
              <a:rPr lang="en-US" sz="1650" i="1" kern="0" dirty="0" smtClean="0"/>
              <a:t>subtasks + assigned </a:t>
            </a:r>
            <a:r>
              <a:rPr lang="en-US" sz="1650" i="1" kern="0" dirty="0"/>
              <a:t>work for summary task </a:t>
            </a:r>
            <a:r>
              <a:rPr lang="en-US" sz="1650" i="1" kern="0" dirty="0" smtClean="0"/>
              <a:t>proper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50" i="1" kern="0" dirty="0" smtClean="0"/>
              <a:t>Project maintains these values automatically in auto scheduling mode. </a:t>
            </a:r>
            <a:r>
              <a:rPr lang="en-US" sz="1650" i="1" kern="0" dirty="0"/>
              <a:t> </a:t>
            </a:r>
            <a:endParaRPr lang="en-US" sz="1650" i="1" kern="0" dirty="0" smtClean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1" kern="0" dirty="0" smtClean="0">
                <a:solidFill>
                  <a:srgbClr val="0033CC"/>
                </a:solidFill>
              </a:rPr>
              <a:t>Neither work nor scheduling mode can be changed in auto-scheduled mode.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 i="1" kern="0" dirty="0" smtClean="0">
                <a:solidFill>
                  <a:srgbClr val="0033CC"/>
                </a:solidFill>
              </a:rPr>
              <a:t>Changing start date, end date, or duration flips the mode to manually scheduled.</a:t>
            </a:r>
            <a:endParaRPr lang="en-US" sz="1650" b="1" i="1" kern="0" dirty="0">
              <a:solidFill>
                <a:srgbClr val="0033CC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40487" y="2182057"/>
            <a:ext cx="451691" cy="210867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625" y="2139223"/>
            <a:ext cx="7972426" cy="253701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89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5526"/>
          </a:xfrm>
        </p:spPr>
        <p:txBody>
          <a:bodyPr/>
          <a:lstStyle/>
          <a:p>
            <a:r>
              <a:rPr lang="en-US" sz="3200" dirty="0" smtClean="0"/>
              <a:t>Summary Task Auto Scheduling: Caveats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1612" y="857248"/>
            <a:ext cx="8610601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kern="0" dirty="0" smtClean="0">
                <a:solidFill>
                  <a:srgbClr val="C00000"/>
                </a:solidFill>
              </a:rPr>
              <a:t>As a rule, associating a duration, start time, end time, work, or resources with a task before transforming it into a summary task yields counterintuitive results</a:t>
            </a:r>
            <a:r>
              <a:rPr lang="en-US" sz="1700" i="1" kern="0" dirty="0" smtClean="0">
                <a:solidFill>
                  <a:srgbClr val="C00000"/>
                </a:solidFill>
              </a:rPr>
              <a:t>.</a:t>
            </a:r>
          </a:p>
        </p:txBody>
      </p:sp>
      <p:pic>
        <p:nvPicPr>
          <p:cNvPr id="4098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87"/>
          <a:stretch/>
        </p:blipFill>
        <p:spPr bwMode="auto">
          <a:xfrm>
            <a:off x="291612" y="1657350"/>
            <a:ext cx="8642412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85" y="3914775"/>
            <a:ext cx="8685989" cy="179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68671" y="3430377"/>
            <a:ext cx="8494582" cy="29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Starting point for first task-subtask example</a:t>
            </a:r>
            <a:r>
              <a:rPr lang="en-US" sz="1800" i="1" kern="0" dirty="0" smtClean="0"/>
              <a:t> </a:t>
            </a:r>
          </a:p>
          <a:p>
            <a:pPr marL="0" indent="0">
              <a:buNone/>
            </a:pPr>
            <a:endParaRPr lang="en-US" sz="2000" i="1" kern="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67085" y="5773527"/>
            <a:ext cx="8654178" cy="6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Not following the recommendation– i.e., adding a subtask without clearing task 1's scheduling data—sets task 1's duration to 1 day, assigning that work to person 1</a:t>
            </a:r>
            <a:endParaRPr 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246003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3" r="4565" b="537"/>
          <a:stretch/>
        </p:blipFill>
        <p:spPr bwMode="auto">
          <a:xfrm>
            <a:off x="205887" y="883919"/>
            <a:ext cx="8582585" cy="162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485526"/>
          </a:xfrm>
        </p:spPr>
        <p:txBody>
          <a:bodyPr/>
          <a:lstStyle/>
          <a:p>
            <a:r>
              <a:rPr lang="en-US" sz="3200" dirty="0"/>
              <a:t>Summary Task Auto Scheduling: Caveats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82088" y="5766755"/>
            <a:ext cx="8494582" cy="62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Person 2 is now assigned to subtask 1, but person 1 is still held responsible for subtask 1.</a:t>
            </a:r>
            <a:endParaRPr lang="en-US" sz="2000" i="1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43988" y="2877927"/>
            <a:ext cx="8623362" cy="65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Changing </a:t>
            </a:r>
            <a:r>
              <a:rPr lang="en-US" sz="1800" b="1" i="1" kern="0" dirty="0">
                <a:solidFill>
                  <a:srgbClr val="0033CC"/>
                </a:solidFill>
              </a:rPr>
              <a:t>subtask </a:t>
            </a:r>
            <a:r>
              <a:rPr lang="en-US" sz="1800" b="1" i="1" kern="0" dirty="0" smtClean="0">
                <a:solidFill>
                  <a:srgbClr val="0033CC"/>
                </a:solidFill>
              </a:rPr>
              <a:t>1's hours</a:t>
            </a:r>
            <a:r>
              <a:rPr lang="en-US" sz="1800" i="1" kern="0" dirty="0" smtClean="0"/>
              <a:t> from 0 to 8 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adds 8 work </a:t>
            </a:r>
            <a:r>
              <a:rPr lang="en-US" sz="1800" b="1" i="1" kern="0" dirty="0">
                <a:solidFill>
                  <a:srgbClr val="008000"/>
                </a:solidFill>
              </a:rPr>
              <a:t>h</a:t>
            </a:r>
            <a:r>
              <a:rPr lang="en-US" sz="1800" b="1" i="1" kern="0" dirty="0" smtClean="0">
                <a:solidFill>
                  <a:srgbClr val="008000"/>
                </a:solidFill>
              </a:rPr>
              <a:t>ours</a:t>
            </a:r>
            <a:r>
              <a:rPr lang="en-US" sz="1800" i="1" kern="0" dirty="0" smtClean="0"/>
              <a:t> to person 1's workload for task 1.  This is </a:t>
            </a:r>
            <a:r>
              <a:rPr lang="en-US" sz="1800" b="1" i="1" kern="0" dirty="0" smtClean="0">
                <a:solidFill>
                  <a:srgbClr val="C00000"/>
                </a:solidFill>
              </a:rPr>
              <a:t>bizarre</a:t>
            </a:r>
            <a:r>
              <a:rPr lang="en-US" sz="1800" i="1" kern="0" dirty="0" smtClean="0"/>
              <a:t>; subtask 1 hasn't been assigned resources.</a:t>
            </a:r>
          </a:p>
          <a:p>
            <a:pPr marL="0" indent="0">
              <a:buNone/>
            </a:pPr>
            <a:endParaRPr lang="en-US" sz="2000" i="1" kern="0" dirty="0" smtClean="0"/>
          </a:p>
        </p:txBody>
      </p:sp>
      <p:pic>
        <p:nvPicPr>
          <p:cNvPr id="5124" name="Picture 4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564" r="11662" b="6708"/>
          <a:stretch/>
        </p:blipFill>
        <p:spPr bwMode="auto">
          <a:xfrm>
            <a:off x="330571" y="3891915"/>
            <a:ext cx="8494582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829426" y="1997868"/>
            <a:ext cx="742950" cy="203784"/>
          </a:xfrm>
          <a:prstGeom prst="rect">
            <a:avLst/>
          </a:prstGeom>
          <a:noFill/>
          <a:ln w="41275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2645" y="5201172"/>
            <a:ext cx="1769705" cy="456187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19901" y="2214563"/>
            <a:ext cx="761999" cy="185738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367"/>
          <a:stretch/>
        </p:blipFill>
        <p:spPr bwMode="auto">
          <a:xfrm>
            <a:off x="433091" y="869603"/>
            <a:ext cx="8302983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485526"/>
          </a:xfrm>
        </p:spPr>
        <p:txBody>
          <a:bodyPr/>
          <a:lstStyle/>
          <a:p>
            <a:r>
              <a:rPr lang="en-US" sz="3200" dirty="0"/>
              <a:t>Summary Task Auto Scheduling: Caveats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78870" y="2169486"/>
            <a:ext cx="1769705" cy="456187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88262" y="2397580"/>
            <a:ext cx="588364" cy="228093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247650" y="2966405"/>
            <a:ext cx="8584224" cy="61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Changing subtask 1's duration from 1 to 2 days changes its work obligation from 8 to 16 hours (reasonable) while changing task 1's from 16 to 32 hours  (???)</a:t>
            </a:r>
            <a:endParaRPr lang="en-US" sz="2000" i="1" kern="0" dirty="0" smtClean="0"/>
          </a:p>
        </p:txBody>
      </p:sp>
      <p:pic>
        <p:nvPicPr>
          <p:cNvPr id="18" name="Picture 2" descr="http://mlc-s1-p.mlstatic.com/omc-how-bizarre-album-cd-hecho-en-usa-13369-MLC3181853260_092012-F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t="5463" r="9162" b="10103"/>
          <a:stretch/>
        </p:blipFill>
        <p:spPr bwMode="auto">
          <a:xfrm>
            <a:off x="433091" y="3778311"/>
            <a:ext cx="2455171" cy="26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182444" y="3705226"/>
            <a:ext cx="5553630" cy="2739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kern="0" dirty="0" smtClean="0"/>
              <a:t>I've not found a single reason to assign resources to Project 2010 summary tasks or changing their start, finish, and/or duration fields. 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i="1" kern="0" dirty="0" smtClean="0"/>
              <a:t>When I've done this accidentally, it's only made a hash of my schedules, resource estimates, or both.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Recommendations:  </a:t>
            </a:r>
          </a:p>
          <a:p>
            <a:pPr>
              <a:spcBef>
                <a:spcPts val="0"/>
              </a:spcBef>
            </a:pPr>
            <a:r>
              <a:rPr lang="en-US" sz="1800" i="1" kern="0" dirty="0" smtClean="0"/>
              <a:t>leave these fields alone</a:t>
            </a:r>
          </a:p>
          <a:p>
            <a:pPr>
              <a:spcBef>
                <a:spcPts val="0"/>
              </a:spcBef>
            </a:pPr>
            <a:r>
              <a:rPr lang="en-US" sz="1800" i="1" kern="0" dirty="0" smtClean="0"/>
              <a:t>if a summary task really has an associated work load, model this work load as a final subtask.</a:t>
            </a:r>
          </a:p>
        </p:txBody>
      </p:sp>
    </p:spTree>
    <p:extLst>
      <p:ext uri="{BB962C8B-B14F-4D97-AF65-F5344CB8AC3E}">
        <p14:creationId xmlns:p14="http://schemas.microsoft.com/office/powerpoint/2010/main" val="2512961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88" y="1462087"/>
            <a:ext cx="8623362" cy="185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5526"/>
          </a:xfrm>
        </p:spPr>
        <p:txBody>
          <a:bodyPr/>
          <a:lstStyle/>
          <a:p>
            <a:r>
              <a:rPr lang="en-US" sz="3200" dirty="0" smtClean="0"/>
              <a:t>The Summary Task-Subtask Relationship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10662" y="857249"/>
            <a:ext cx="8610601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kern="0" dirty="0" smtClean="0">
                <a:solidFill>
                  <a:srgbClr val="002060"/>
                </a:solidFill>
              </a:rPr>
              <a:t>As a rule, associating a duration, start time, end time, work, or resources with a task before transforming it into a summary task yields counterintuitive results</a:t>
            </a:r>
            <a:r>
              <a:rPr lang="en-US" sz="1600" i="1" kern="0" dirty="0" smtClean="0"/>
              <a:t>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91612" y="5849727"/>
            <a:ext cx="8494582" cy="655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Person 2 is now assigned to subtask 1, but person 1 is still treated as if that person has full responsibility for subtask 1.</a:t>
            </a:r>
            <a:endParaRPr lang="en-US" sz="2000" i="1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30571" y="3401803"/>
            <a:ext cx="8494582" cy="56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Changing working hours for subtask 1 from 0 to 8 adds 8 hours to person 1's workload for task 1.  This is misleading, in that no resources have been assigned to subtask 1.</a:t>
            </a:r>
            <a:endParaRPr lang="en-US" sz="1800" i="1" kern="0" dirty="0" smtClean="0"/>
          </a:p>
          <a:p>
            <a:pPr marL="0" indent="0">
              <a:buNone/>
            </a:pPr>
            <a:endParaRPr lang="en-US" sz="2000" i="1" kern="0" dirty="0" smtClean="0"/>
          </a:p>
        </p:txBody>
      </p:sp>
      <p:pic>
        <p:nvPicPr>
          <p:cNvPr id="5124" name="Picture 4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1" y="4124325"/>
            <a:ext cx="8514491" cy="162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43675" y="2800349"/>
            <a:ext cx="828675" cy="438151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808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912"/>
          </a:xfrm>
        </p:spPr>
        <p:txBody>
          <a:bodyPr/>
          <a:lstStyle/>
          <a:p>
            <a:r>
              <a:rPr lang="en-US" sz="3000" dirty="0" smtClean="0"/>
              <a:t>Summary Tasks and Inter-Task Dependencies</a:t>
            </a:r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6"/>
            <a:ext cx="8229600" cy="5106988"/>
          </a:xfrm>
        </p:spPr>
        <p:txBody>
          <a:bodyPr/>
          <a:lstStyle/>
          <a:p>
            <a:r>
              <a:rPr lang="en-US" sz="2400" dirty="0" smtClean="0"/>
              <a:t>The Project Management Institute recommends against including summary tasks in dependencies</a:t>
            </a:r>
          </a:p>
          <a:p>
            <a:pPr lvl="1"/>
            <a:r>
              <a:rPr lang="en-US" sz="2000" dirty="0" smtClean="0"/>
              <a:t>because some project management tools apparently only permit dependencies on leaf tasks</a:t>
            </a:r>
          </a:p>
          <a:p>
            <a:pPr lvl="1"/>
            <a:r>
              <a:rPr lang="en-US" sz="2000" dirty="0" smtClean="0"/>
              <a:t>because creating such dependencies can produce sub-optimal schedules</a:t>
            </a:r>
          </a:p>
          <a:p>
            <a:r>
              <a:rPr lang="en-US" sz="2400" dirty="0" smtClean="0"/>
              <a:t>I respectfully disagree with this recommendation</a:t>
            </a:r>
          </a:p>
          <a:p>
            <a:pPr lvl="1"/>
            <a:r>
              <a:rPr lang="en-US" sz="2000" dirty="0" smtClean="0"/>
              <a:t>Project 2010 supports dependencies involving summary tasks</a:t>
            </a:r>
          </a:p>
          <a:p>
            <a:pPr lvl="1"/>
            <a:r>
              <a:rPr lang="en-US" sz="2000" dirty="0" smtClean="0"/>
              <a:t>While summary-task-related dependencies can </a:t>
            </a:r>
            <a:r>
              <a:rPr lang="en-US" sz="2000" dirty="0" err="1" smtClean="0"/>
              <a:t>overconstrain</a:t>
            </a:r>
            <a:r>
              <a:rPr lang="en-US" sz="2000" dirty="0"/>
              <a:t> </a:t>
            </a:r>
            <a:r>
              <a:rPr lang="en-US" sz="2000" dirty="0" smtClean="0"/>
              <a:t>schedules…</a:t>
            </a:r>
          </a:p>
          <a:p>
            <a:pPr lvl="1"/>
            <a:r>
              <a:rPr lang="en-US" sz="2000" dirty="0" smtClean="0"/>
              <a:t>… they can also make schedules easier to read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4975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sz="3600" dirty="0" smtClean="0"/>
              <a:t>This Presentation's Structure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125" y="1057276"/>
            <a:ext cx="4381500" cy="5286374"/>
          </a:xfr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rPr lang="en-US" sz="2000" dirty="0" smtClean="0"/>
              <a:t>Part 1</a:t>
            </a:r>
          </a:p>
          <a:p>
            <a:pPr marL="457200" lvl="1" indent="-228600">
              <a:spcBef>
                <a:spcPts val="0"/>
              </a:spcBef>
            </a:pPr>
            <a:r>
              <a:rPr lang="en-US" sz="2000" dirty="0" smtClean="0"/>
              <a:t>Common features &amp; their uses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Gantt Chart View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Tasks</a:t>
            </a:r>
          </a:p>
          <a:p>
            <a:pPr marL="685800" lvl="2">
              <a:spcBef>
                <a:spcPts val="0"/>
              </a:spcBef>
            </a:pPr>
            <a:r>
              <a:rPr lang="en-US" dirty="0"/>
              <a:t>Scheduling Modes: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Manual Mode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Inter-Task Dependencies 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Resources</a:t>
            </a:r>
          </a:p>
          <a:p>
            <a:pPr marL="685800" lvl="2">
              <a:spcBef>
                <a:spcPts val="0"/>
              </a:spcBef>
            </a:pPr>
            <a:r>
              <a:rPr lang="en-US" dirty="0"/>
              <a:t>Other operations on tasks</a:t>
            </a:r>
          </a:p>
          <a:p>
            <a:pPr marL="228600" indent="-228600">
              <a:spcBef>
                <a:spcPts val="0"/>
              </a:spcBef>
            </a:pPr>
            <a:r>
              <a:rPr lang="en-US" sz="2000" dirty="0" smtClean="0"/>
              <a:t>Part 2</a:t>
            </a:r>
          </a:p>
          <a:p>
            <a:pPr marL="457200" lvl="1" indent="-228600"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Common </a:t>
            </a:r>
            <a:r>
              <a:rPr lang="en-US" sz="2000" dirty="0" smtClean="0">
                <a:solidFill>
                  <a:srgbClr val="000000"/>
                </a:solidFill>
              </a:rPr>
              <a:t>features, uses (cont.)</a:t>
            </a:r>
            <a:endParaRPr lang="en-US" sz="2000" dirty="0" smtClean="0"/>
          </a:p>
          <a:p>
            <a:pPr marL="685800" lvl="2">
              <a:spcBef>
                <a:spcPts val="0"/>
              </a:spcBef>
            </a:pPr>
            <a:r>
              <a:rPr lang="en-US" dirty="0" err="1" smtClean="0"/>
              <a:t>Overallocation</a:t>
            </a:r>
            <a:endParaRPr lang="en-US" dirty="0" smtClean="0"/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Duration, Units, Work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Scheduling Modes:</a:t>
            </a:r>
            <a:br>
              <a:rPr lang="en-US" dirty="0" smtClean="0"/>
            </a:br>
            <a:r>
              <a:rPr lang="en-US" dirty="0" smtClean="0"/>
              <a:t>Auto Scheduling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Scheduling Modes: Recommendations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38650" y="1076325"/>
            <a:ext cx="4505325" cy="5049839"/>
          </a:xfr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rPr lang="en-US" sz="2000" b="1" dirty="0">
                <a:solidFill>
                  <a:srgbClr val="002060"/>
                </a:solidFill>
              </a:rPr>
              <a:t>Part </a:t>
            </a:r>
            <a:r>
              <a:rPr lang="en-US" sz="2000" b="1" dirty="0" smtClean="0">
                <a:solidFill>
                  <a:srgbClr val="002060"/>
                </a:solidFill>
              </a:rPr>
              <a:t>3</a:t>
            </a:r>
            <a:endParaRPr lang="en-US" sz="2000" b="1" dirty="0">
              <a:solidFill>
                <a:srgbClr val="002060"/>
              </a:solidFill>
            </a:endParaRPr>
          </a:p>
          <a:p>
            <a:pPr marL="514350" lvl="1">
              <a:spcBef>
                <a:spcPts val="0"/>
              </a:spcBef>
            </a:pPr>
            <a:r>
              <a:rPr lang="en-US" sz="2000" b="1" dirty="0">
                <a:solidFill>
                  <a:srgbClr val="002060"/>
                </a:solidFill>
              </a:rPr>
              <a:t>Common </a:t>
            </a:r>
            <a:r>
              <a:rPr lang="en-US" sz="2000" b="1" dirty="0" smtClean="0">
                <a:solidFill>
                  <a:srgbClr val="002060"/>
                </a:solidFill>
              </a:rPr>
              <a:t>features, uses (cont.)</a:t>
            </a:r>
            <a:endParaRPr lang="en-US" sz="2000" b="1" dirty="0">
              <a:solidFill>
                <a:srgbClr val="002060"/>
              </a:solidFill>
            </a:endParaRP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Summary tasks and subtasks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Summary Tasks: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Auto Scheduling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Summary Tasks:</a:t>
            </a:r>
            <a:br>
              <a:rPr lang="en-US" b="1" dirty="0" smtClean="0">
                <a:solidFill>
                  <a:srgbClr val="002060"/>
                </a:solidFill>
              </a:rPr>
            </a:br>
            <a:r>
              <a:rPr lang="en-US" b="1" dirty="0" smtClean="0">
                <a:solidFill>
                  <a:srgbClr val="002060"/>
                </a:solidFill>
              </a:rPr>
              <a:t>Inter-Task Dependencies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Calendars</a:t>
            </a:r>
          </a:p>
          <a:p>
            <a:pPr marL="685800" lvl="2">
              <a:spcBef>
                <a:spcPts val="0"/>
              </a:spcBef>
            </a:pPr>
            <a:r>
              <a:rPr lang="en-US" b="1" dirty="0" smtClean="0">
                <a:solidFill>
                  <a:srgbClr val="002060"/>
                </a:solidFill>
              </a:rPr>
              <a:t>Calendar Management</a:t>
            </a:r>
          </a:p>
          <a:p>
            <a:pPr marL="228600" indent="-228600">
              <a:spcBef>
                <a:spcPts val="0"/>
              </a:spcBef>
            </a:pPr>
            <a:r>
              <a:rPr lang="en-US" sz="2000" dirty="0"/>
              <a:t>Part </a:t>
            </a:r>
            <a:r>
              <a:rPr lang="en-US" sz="2000" dirty="0" smtClean="0"/>
              <a:t>4</a:t>
            </a:r>
            <a:endParaRPr lang="en-US" sz="2000" dirty="0"/>
          </a:p>
          <a:p>
            <a:pPr marL="514350" lvl="1">
              <a:spcBef>
                <a:spcPts val="0"/>
              </a:spcBef>
            </a:pPr>
            <a:r>
              <a:rPr lang="en-US" sz="2000" dirty="0"/>
              <a:t>Common features, uses (cont.)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Calendar Management (</a:t>
            </a:r>
            <a:r>
              <a:rPr lang="en-US" smtClean="0"/>
              <a:t>cont.)</a:t>
            </a:r>
          </a:p>
          <a:p>
            <a:pPr marL="685800" lvl="2">
              <a:spcBef>
                <a:spcPts val="0"/>
              </a:spcBef>
            </a:pPr>
            <a:r>
              <a:rPr lang="en-US" smtClean="0"/>
              <a:t>Modifying </a:t>
            </a:r>
            <a:r>
              <a:rPr lang="en-US" dirty="0" smtClean="0"/>
              <a:t>Calendars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Skewed Calendars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Calendar Architectures</a:t>
            </a:r>
          </a:p>
          <a:p>
            <a:pPr marL="685800" lvl="2">
              <a:spcBef>
                <a:spcPts val="0"/>
              </a:spcBef>
            </a:pPr>
            <a:r>
              <a:rPr lang="en-US" dirty="0" smtClean="0"/>
              <a:t>Project Tracking</a:t>
            </a:r>
          </a:p>
          <a:p>
            <a:pPr marL="514350" lvl="1">
              <a:spcBef>
                <a:spcPts val="0"/>
              </a:spcBef>
            </a:pPr>
            <a:r>
              <a:rPr lang="en-US" sz="2000" dirty="0" smtClean="0"/>
              <a:t>Key </a:t>
            </a:r>
            <a:r>
              <a:rPr lang="en-US" sz="2000" dirty="0"/>
              <a:t>limitations and gotchas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85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1662"/>
          </a:xfrm>
        </p:spPr>
        <p:txBody>
          <a:bodyPr/>
          <a:lstStyle/>
          <a:p>
            <a:r>
              <a:rPr lang="en-US" sz="3200" dirty="0" smtClean="0"/>
              <a:t>Avoiding Summary Task Dependencies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525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96" y="1057273"/>
            <a:ext cx="8619829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3768"/>
          <a:stretch/>
        </p:blipFill>
        <p:spPr bwMode="auto">
          <a:xfrm>
            <a:off x="364074" y="3507097"/>
            <a:ext cx="8598950" cy="155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9539" y="5229225"/>
            <a:ext cx="8374075" cy="121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i="1" kern="0" dirty="0" smtClean="0"/>
              <a:t>The schedule above includes a dependency between summary task subtasks.</a:t>
            </a:r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i="1" kern="0" dirty="0" smtClean="0"/>
              <a:t>Thanks to this precise characterization of inter-task dependencies, Project can determine that the summary tasks can be overlapped, yielding a </a:t>
            </a:r>
            <a:r>
              <a:rPr lang="en-US" sz="1600" b="1" i="1" kern="0" dirty="0" smtClean="0">
                <a:solidFill>
                  <a:srgbClr val="0033CC"/>
                </a:solidFill>
              </a:rPr>
              <a:t>3-day schedule</a:t>
            </a:r>
            <a:r>
              <a:rPr lang="en-US" sz="1600" i="1" kern="0" dirty="0" smtClean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 kern="0" dirty="0" smtClean="0"/>
              <a:t>Note that the rolled-up schedule </a:t>
            </a:r>
            <a:r>
              <a:rPr lang="en-US" sz="1600" b="1" i="1" kern="0" dirty="0" smtClean="0">
                <a:solidFill>
                  <a:srgbClr val="C00000"/>
                </a:solidFill>
              </a:rPr>
              <a:t>fails to show the inter-summary task dependency</a:t>
            </a:r>
            <a:r>
              <a:rPr lang="en-US" sz="1600" i="1" kern="0" dirty="0" smtClean="0"/>
              <a:t>. 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kern="0" dirty="0"/>
          </a:p>
          <a:p>
            <a:pPr>
              <a:spcBef>
                <a:spcPts val="0"/>
              </a:spcBef>
            </a:pPr>
            <a:endParaRPr lang="en-US" sz="1800" i="1" kern="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1800" b="1" i="1" kern="0" dirty="0" smtClean="0">
                <a:solidFill>
                  <a:srgbClr val="0033CC"/>
                </a:solidFill>
              </a:rPr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6543674" y="2162174"/>
            <a:ext cx="1990726" cy="962026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14800" y="4610100"/>
            <a:ext cx="666749" cy="5410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24688" y="4547227"/>
            <a:ext cx="666749" cy="54100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82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87386"/>
          </a:xfrm>
        </p:spPr>
        <p:txBody>
          <a:bodyPr/>
          <a:lstStyle/>
          <a:p>
            <a:r>
              <a:rPr lang="en-US" sz="3200" dirty="0" smtClean="0"/>
              <a:t>Employing Summary Task Dependencies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5067301"/>
            <a:ext cx="8229600" cy="12573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i="1" dirty="0"/>
              <a:t>The schedule above </a:t>
            </a:r>
            <a:r>
              <a:rPr lang="en-US" sz="1600" i="1" dirty="0" smtClean="0"/>
              <a:t>substitutes </a:t>
            </a:r>
            <a:r>
              <a:rPr lang="en-US" sz="1600" b="1" i="1" dirty="0" smtClean="0">
                <a:solidFill>
                  <a:srgbClr val="959200"/>
                </a:solidFill>
              </a:rPr>
              <a:t>the FF </a:t>
            </a:r>
            <a:r>
              <a:rPr lang="en-US" sz="1600" b="1" i="1" dirty="0">
                <a:solidFill>
                  <a:srgbClr val="959200"/>
                </a:solidFill>
              </a:rPr>
              <a:t>dependency </a:t>
            </a:r>
            <a:r>
              <a:rPr lang="en-US" sz="1600" b="1" i="1" dirty="0" smtClean="0">
                <a:solidFill>
                  <a:srgbClr val="959200"/>
                </a:solidFill>
              </a:rPr>
              <a:t>1</a:t>
            </a:r>
            <a:r>
              <a:rPr lang="en-US" sz="1600" b="1" i="1" dirty="0" smtClean="0">
                <a:solidFill>
                  <a:srgbClr val="959200"/>
                </a:solidFill>
                <a:sym typeface="Wingdings" panose="05000000000000000000" pitchFamily="2" charset="2"/>
              </a:rPr>
              <a:t>4 for the FF dependency 24</a:t>
            </a:r>
            <a:r>
              <a:rPr lang="en-US" sz="1600" i="1" dirty="0" smtClean="0">
                <a:sym typeface="Wingdings" panose="05000000000000000000" pitchFamily="2" charset="2"/>
              </a:rPr>
              <a:t>. </a:t>
            </a:r>
            <a:endParaRPr lang="en-US" sz="1600" i="1" dirty="0"/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i="1" dirty="0" smtClean="0"/>
              <a:t>This less precise </a:t>
            </a:r>
            <a:r>
              <a:rPr lang="en-US" sz="1600" i="1" dirty="0"/>
              <a:t>characterization of inter-task </a:t>
            </a:r>
            <a:r>
              <a:rPr lang="en-US" sz="1600" i="1" dirty="0" smtClean="0"/>
              <a:t>dependencies </a:t>
            </a:r>
            <a:r>
              <a:rPr lang="en-US" sz="1600" b="1" i="1" dirty="0" smtClean="0">
                <a:solidFill>
                  <a:srgbClr val="C00000"/>
                </a:solidFill>
              </a:rPr>
              <a:t>yields a 4-day schedule</a:t>
            </a:r>
            <a:r>
              <a:rPr lang="en-US" sz="1600" i="1" dirty="0" smtClean="0"/>
              <a:t>: </a:t>
            </a:r>
            <a:br>
              <a:rPr lang="en-US" sz="1600" i="1" dirty="0" smtClean="0"/>
            </a:br>
            <a:r>
              <a:rPr lang="en-US" sz="1600" i="1" dirty="0" smtClean="0"/>
              <a:t>a 1-day degradation of the schedule with</a:t>
            </a:r>
            <a:r>
              <a:rPr lang="en-US" sz="1600" i="1" dirty="0"/>
              <a:t> </a:t>
            </a:r>
            <a:r>
              <a:rPr lang="en-US" sz="1600" i="1" dirty="0">
                <a:sym typeface="Wingdings" panose="05000000000000000000" pitchFamily="2" charset="2"/>
              </a:rPr>
              <a:t>24.</a:t>
            </a:r>
            <a:endParaRPr lang="en-US" sz="1600" i="1" dirty="0"/>
          </a:p>
          <a:p>
            <a:pPr marL="0" indent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1600" i="1" dirty="0"/>
              <a:t>Note that </a:t>
            </a:r>
            <a:r>
              <a:rPr lang="en-US" sz="1600" b="1" i="1" dirty="0">
                <a:solidFill>
                  <a:srgbClr val="0033CC"/>
                </a:solidFill>
              </a:rPr>
              <a:t>the rolled-up schedule </a:t>
            </a:r>
            <a:r>
              <a:rPr lang="en-US" sz="1600" b="1" i="1" dirty="0" smtClean="0">
                <a:solidFill>
                  <a:srgbClr val="0033CC"/>
                </a:solidFill>
              </a:rPr>
              <a:t>shows </a:t>
            </a:r>
            <a:r>
              <a:rPr lang="en-US" sz="1600" b="1" i="1" dirty="0">
                <a:solidFill>
                  <a:srgbClr val="0033CC"/>
                </a:solidFill>
              </a:rPr>
              <a:t>the i</a:t>
            </a:r>
            <a:r>
              <a:rPr lang="en-US" sz="1600" b="1" i="1" dirty="0" smtClean="0">
                <a:solidFill>
                  <a:srgbClr val="0033CC"/>
                </a:solidFill>
              </a:rPr>
              <a:t>nter-summary task dependency.</a:t>
            </a:r>
            <a:r>
              <a:rPr lang="en-US" sz="1600" i="1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" y="1168382"/>
            <a:ext cx="8301038" cy="222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" y="3481982"/>
            <a:ext cx="8301038" cy="153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15846" y="2200275"/>
            <a:ext cx="765701" cy="609600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2200" y="2200274"/>
            <a:ext cx="2247900" cy="84772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10051" y="4539554"/>
            <a:ext cx="285748" cy="39722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96150" y="4523332"/>
            <a:ext cx="395282" cy="39722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697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912"/>
          </a:xfrm>
        </p:spPr>
        <p:txBody>
          <a:bodyPr/>
          <a:lstStyle/>
          <a:p>
            <a:r>
              <a:rPr lang="en-US" sz="3000" dirty="0" smtClean="0"/>
              <a:t>Summary Task Dependencies</a:t>
            </a:r>
            <a:r>
              <a:rPr lang="en-US" sz="3200" dirty="0" smtClean="0"/>
              <a:t>: Assessment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6"/>
            <a:ext cx="8229600" cy="5106988"/>
          </a:xfrm>
        </p:spPr>
        <p:txBody>
          <a:bodyPr/>
          <a:lstStyle/>
          <a:p>
            <a:pPr marL="285750" indent="-285750">
              <a:spcBef>
                <a:spcPts val="0"/>
              </a:spcBef>
            </a:pPr>
            <a:r>
              <a:rPr lang="en-US" sz="2000" dirty="0" smtClean="0"/>
              <a:t>I see this tradeoff between coarse- and fine-grained dependencies  as a tradeoff clarity and optimization</a:t>
            </a:r>
          </a:p>
          <a:p>
            <a:pPr marL="285750" indent="-285750">
              <a:spcBef>
                <a:spcPts val="0"/>
              </a:spcBef>
            </a:pPr>
            <a:r>
              <a:rPr lang="en-US" sz="2200" dirty="0" smtClean="0"/>
              <a:t>I see the classic precepts about software optimization as relevant to schedule optimization:  i.e.,</a:t>
            </a:r>
          </a:p>
          <a:p>
            <a:pPr marL="571500" lvl="1">
              <a:spcBef>
                <a:spcPts val="0"/>
              </a:spcBef>
            </a:pPr>
            <a:r>
              <a:rPr lang="en-US" sz="1800" dirty="0" smtClean="0"/>
              <a:t>Don't optimize prematurely</a:t>
            </a:r>
          </a:p>
          <a:p>
            <a:pPr marL="971550" lvl="2">
              <a:spcBef>
                <a:spcPts val="0"/>
              </a:spcBef>
            </a:pPr>
            <a:r>
              <a:rPr lang="en-US" sz="1800" dirty="0" smtClean="0"/>
              <a:t>Aphorisms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/>
              <a:t>Alan Perlis:  "Optimization hinders evolution".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/>
              <a:t>Tony Hoare: </a:t>
            </a:r>
            <a:r>
              <a:rPr lang="en-US" sz="1800" dirty="0" smtClean="0"/>
              <a:t> "Premature optimization is the root of all evil."</a:t>
            </a:r>
          </a:p>
          <a:p>
            <a:pPr marL="1028700" lvl="2">
              <a:spcBef>
                <a:spcPts val="0"/>
              </a:spcBef>
            </a:pPr>
            <a:r>
              <a:rPr lang="en-US" sz="1800" dirty="0" smtClean="0"/>
              <a:t>Recommendations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 smtClean="0"/>
              <a:t>Make the initial schedule as clear as you can get it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 smtClean="0"/>
              <a:t>Assess the schedule's performance before optimizing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 smtClean="0"/>
              <a:t>Optimize (i.e., reschedule) only as many tasks needed</a:t>
            </a:r>
          </a:p>
          <a:p>
            <a:pPr marL="1257300" lvl="3">
              <a:spcBef>
                <a:spcPts val="0"/>
              </a:spcBef>
            </a:pPr>
            <a:r>
              <a:rPr lang="en-US" sz="1800" dirty="0" smtClean="0"/>
              <a:t>Optimize (i.e., reschedule)  the high-payoff tasks first</a:t>
            </a:r>
          </a:p>
          <a:p>
            <a:pPr marL="571500" lvl="1"/>
            <a:r>
              <a:rPr lang="en-US" sz="1800" dirty="0" smtClean="0"/>
              <a:t>Don't </a:t>
            </a:r>
            <a:r>
              <a:rPr lang="en-US" sz="1800" dirty="0" err="1" smtClean="0"/>
              <a:t>pessimize</a:t>
            </a:r>
            <a:r>
              <a:rPr lang="en-US" sz="1800" dirty="0" smtClean="0"/>
              <a:t> needlessly</a:t>
            </a:r>
          </a:p>
          <a:p>
            <a:pPr marL="971550" lvl="2">
              <a:spcBef>
                <a:spcPts val="0"/>
              </a:spcBef>
            </a:pPr>
            <a:r>
              <a:rPr lang="en-US" sz="1800" dirty="0" smtClean="0"/>
              <a:t>Example:  coarsening a dependency between two level-3 tasks into one between their parent, level-2 dependencies</a:t>
            </a:r>
          </a:p>
          <a:p>
            <a:pPr marL="971550" lvl="2">
              <a:spcBef>
                <a:spcPts val="0"/>
              </a:spcBef>
            </a:pPr>
            <a:r>
              <a:rPr lang="en-US" sz="1800" dirty="0" smtClean="0"/>
              <a:t>Example:  declaring dependencies between independent tasks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78508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3087"/>
          </a:xfrm>
        </p:spPr>
        <p:txBody>
          <a:bodyPr/>
          <a:lstStyle/>
          <a:p>
            <a:r>
              <a:rPr lang="en-US" sz="3200" dirty="0" smtClean="0"/>
              <a:t>Summary Statistics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5276850"/>
            <a:ext cx="8553450" cy="112394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00" i="1" dirty="0" smtClean="0"/>
              <a:t>For this project, the resource sheet has been used to specify that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dirty="0" smtClean="0"/>
              <a:t>person 1 costs </a:t>
            </a:r>
            <a:r>
              <a:rPr lang="en-US" sz="1800" b="1" i="1" dirty="0" smtClean="0">
                <a:solidFill>
                  <a:srgbClr val="0033CC"/>
                </a:solidFill>
              </a:rPr>
              <a:t>$10/</a:t>
            </a:r>
            <a:r>
              <a:rPr lang="en-US" sz="1800" b="1" i="1" dirty="0" err="1" smtClean="0">
                <a:solidFill>
                  <a:srgbClr val="0033CC"/>
                </a:solidFill>
              </a:rPr>
              <a:t>hr</a:t>
            </a:r>
            <a:r>
              <a:rPr lang="en-US" sz="1800" b="1" i="1" dirty="0" smtClean="0">
                <a:solidFill>
                  <a:srgbClr val="0033CC"/>
                </a:solidFill>
              </a:rPr>
              <a:t> to hire</a:t>
            </a:r>
            <a:r>
              <a:rPr lang="en-US" sz="1800" i="1" dirty="0" smtClean="0"/>
              <a:t>, </a:t>
            </a:r>
            <a:r>
              <a:rPr lang="en-US" sz="1800" b="1" i="1" dirty="0">
                <a:solidFill>
                  <a:srgbClr val="008000"/>
                </a:solidFill>
              </a:rPr>
              <a:t>plus $20 cost per use</a:t>
            </a:r>
            <a:r>
              <a:rPr lang="en-US" sz="1800" i="1" dirty="0" smtClean="0"/>
              <a:t> – say, traveling expense</a:t>
            </a:r>
          </a:p>
          <a:p>
            <a:pPr marL="285750" indent="-285750">
              <a:spcBef>
                <a:spcPts val="0"/>
              </a:spcBef>
            </a:pPr>
            <a:r>
              <a:rPr lang="en-US" sz="1800" i="1" dirty="0" smtClean="0"/>
              <a:t>person 2 costs </a:t>
            </a:r>
            <a:r>
              <a:rPr lang="en-US" sz="1800" b="1" i="1" dirty="0">
                <a:solidFill>
                  <a:srgbClr val="0033CC"/>
                </a:solidFill>
              </a:rPr>
              <a:t>$15/</a:t>
            </a:r>
            <a:r>
              <a:rPr lang="en-US" sz="1800" b="1" i="1" dirty="0" err="1">
                <a:solidFill>
                  <a:srgbClr val="0033CC"/>
                </a:solidFill>
              </a:rPr>
              <a:t>hr</a:t>
            </a:r>
            <a:r>
              <a:rPr lang="en-US" sz="1800" b="1" i="1" dirty="0">
                <a:solidFill>
                  <a:srgbClr val="0033CC"/>
                </a:solidFill>
              </a:rPr>
              <a:t> to hire</a:t>
            </a:r>
            <a:r>
              <a:rPr lang="en-US" sz="1800" i="1" dirty="0" smtClean="0"/>
              <a:t>, </a:t>
            </a:r>
            <a:r>
              <a:rPr lang="en-US" sz="1800" b="1" i="1" dirty="0" smtClean="0">
                <a:solidFill>
                  <a:srgbClr val="008000"/>
                </a:solidFill>
              </a:rPr>
              <a:t>plus $20 cost per use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8"/>
          <a:stretch/>
        </p:blipFill>
        <p:spPr bwMode="auto">
          <a:xfrm>
            <a:off x="463073" y="3335305"/>
            <a:ext cx="8209301" cy="18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 bwMode="auto">
          <a:xfrm>
            <a:off x="463073" y="858805"/>
            <a:ext cx="820930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67275" y="4434779"/>
            <a:ext cx="1047748" cy="720850"/>
          </a:xfrm>
          <a:prstGeom prst="rect">
            <a:avLst/>
          </a:prstGeom>
          <a:noFill/>
          <a:ln w="381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53123" y="4434779"/>
            <a:ext cx="704852" cy="720850"/>
          </a:xfrm>
          <a:prstGeom prst="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51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3087"/>
          </a:xfrm>
        </p:spPr>
        <p:txBody>
          <a:bodyPr/>
          <a:lstStyle/>
          <a:p>
            <a:r>
              <a:rPr lang="en-US" sz="3200" dirty="0" smtClean="0"/>
              <a:t>Summary Statistics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575" y="5438775"/>
            <a:ext cx="8229600" cy="695325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 smtClean="0"/>
              <a:t>For a project like this, summary data on working hours and costs can be obtained from Project 2010's project statistics table</a:t>
            </a:r>
            <a:endParaRPr lang="en-US" sz="1800" i="1" dirty="0"/>
          </a:p>
        </p:txBody>
      </p:sp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38"/>
          <a:stretch/>
        </p:blipFill>
        <p:spPr bwMode="auto">
          <a:xfrm>
            <a:off x="463073" y="3440080"/>
            <a:ext cx="8209301" cy="182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 bwMode="auto">
          <a:xfrm>
            <a:off x="463073" y="915955"/>
            <a:ext cx="8209301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18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411162"/>
          </a:xfrm>
        </p:spPr>
        <p:txBody>
          <a:bodyPr/>
          <a:lstStyle/>
          <a:p>
            <a:r>
              <a:rPr lang="en-US" sz="3200" dirty="0" smtClean="0"/>
              <a:t>Summary Statistics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8" y="3362325"/>
            <a:ext cx="3067051" cy="3124200"/>
          </a:xfrm>
        </p:spPr>
        <p:txBody>
          <a:bodyPr lIns="0"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i="1" dirty="0" smtClean="0"/>
              <a:t>The project statistics table can be opened by either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i="1" dirty="0" smtClean="0"/>
              <a:t>clicking the </a:t>
            </a:r>
            <a:r>
              <a:rPr lang="en-US" sz="1600" b="1" i="1" dirty="0" smtClean="0">
                <a:solidFill>
                  <a:srgbClr val="008000"/>
                </a:solidFill>
              </a:rPr>
              <a:t>File tab</a:t>
            </a:r>
            <a:r>
              <a:rPr lang="en-US" sz="1600" i="1" dirty="0" smtClean="0"/>
              <a:t>'s </a:t>
            </a:r>
            <a:r>
              <a:rPr lang="en-US" sz="1600" b="1" i="1" dirty="0" smtClean="0">
                <a:solidFill>
                  <a:srgbClr val="0033CC"/>
                </a:solidFill>
              </a:rPr>
              <a:t>Project Information</a:t>
            </a:r>
            <a:r>
              <a:rPr lang="en-US" sz="1600" i="1" dirty="0" smtClean="0"/>
              <a:t> control (right) and selecting </a:t>
            </a:r>
            <a:r>
              <a:rPr lang="en-US" sz="1600" b="1" i="1" dirty="0" smtClean="0"/>
              <a:t>project statistics</a:t>
            </a:r>
            <a:r>
              <a:rPr lang="en-US" sz="1600" i="1" dirty="0" smtClean="0"/>
              <a:t> from the resultant two-item dropdown menu (not shown).</a:t>
            </a:r>
          </a:p>
          <a:p>
            <a:pPr marL="228600" indent="-228600">
              <a:spcBef>
                <a:spcPts val="0"/>
              </a:spcBef>
            </a:pPr>
            <a:r>
              <a:rPr lang="en-US" sz="1600" i="1" dirty="0" smtClean="0"/>
              <a:t>clicking the </a:t>
            </a:r>
            <a:r>
              <a:rPr lang="en-US" sz="1600" b="1" i="1" dirty="0" smtClean="0">
                <a:solidFill>
                  <a:srgbClr val="959200"/>
                </a:solidFill>
              </a:rPr>
              <a:t>Project tab's</a:t>
            </a:r>
            <a:r>
              <a:rPr lang="en-US" sz="1600" i="1" dirty="0" smtClean="0"/>
              <a:t> Project Information icon (not shown), then clicking on the resultant table's Statistics… control  (not shown)</a:t>
            </a:r>
            <a:endParaRPr lang="en-US" sz="1600" i="1" dirty="0"/>
          </a:p>
        </p:txBody>
      </p:sp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 bwMode="auto">
          <a:xfrm>
            <a:off x="408450" y="809625"/>
            <a:ext cx="8444899" cy="2445670"/>
          </a:xfrm>
          <a:prstGeom prst="rect">
            <a:avLst/>
          </a:prstGeom>
          <a:noFill/>
          <a:ln>
            <a:solidFill>
              <a:srgbClr val="0033C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55"/>
          <a:stretch/>
        </p:blipFill>
        <p:spPr bwMode="auto">
          <a:xfrm>
            <a:off x="3532506" y="3514724"/>
            <a:ext cx="5303520" cy="289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886700" y="4524374"/>
            <a:ext cx="1047748" cy="314325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32506" y="3657599"/>
            <a:ext cx="658494" cy="314325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17981" y="857249"/>
            <a:ext cx="525144" cy="314325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38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3087"/>
          </a:xfrm>
        </p:spPr>
        <p:txBody>
          <a:bodyPr/>
          <a:lstStyle/>
          <a:p>
            <a:r>
              <a:rPr lang="en-US" sz="3200" dirty="0" smtClean="0"/>
              <a:t>Summary Statistics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48" y="3390900"/>
            <a:ext cx="3619501" cy="302101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600" i="1" dirty="0" smtClean="0"/>
              <a:t>The project statistics table shows that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i="1" dirty="0"/>
              <a:t>T</a:t>
            </a:r>
            <a:r>
              <a:rPr lang="en-US" sz="1600" i="1" dirty="0" smtClean="0"/>
              <a:t>he project will take </a:t>
            </a:r>
            <a:r>
              <a:rPr lang="en-US" sz="1600" b="1" i="1" dirty="0" smtClean="0">
                <a:solidFill>
                  <a:srgbClr val="0033CC"/>
                </a:solidFill>
              </a:rPr>
              <a:t>3 days</a:t>
            </a:r>
            <a:r>
              <a:rPr lang="en-US" sz="1600" i="1" dirty="0" smtClean="0"/>
              <a:t> and </a:t>
            </a:r>
            <a:r>
              <a:rPr lang="en-US" sz="1600" b="1" i="1" dirty="0" smtClean="0">
                <a:solidFill>
                  <a:srgbClr val="008000"/>
                </a:solidFill>
              </a:rPr>
              <a:t>40 hours' </a:t>
            </a:r>
            <a:r>
              <a:rPr lang="en-US" sz="1600" i="1" dirty="0" smtClean="0"/>
              <a:t>worth of work to finish 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i="1" dirty="0"/>
              <a:t>T</a:t>
            </a:r>
            <a:r>
              <a:rPr lang="en-US" sz="1600" i="1" dirty="0" smtClean="0"/>
              <a:t>he project will cost </a:t>
            </a:r>
            <a:r>
              <a:rPr lang="en-US" sz="1600" b="1" i="1" dirty="0" smtClean="0">
                <a:solidFill>
                  <a:srgbClr val="959200"/>
                </a:solidFill>
              </a:rPr>
              <a:t>$620</a:t>
            </a:r>
            <a:r>
              <a:rPr lang="en-US" sz="1600" i="1" dirty="0"/>
              <a:t> </a:t>
            </a:r>
            <a:r>
              <a:rPr lang="en-US" sz="1600" i="1" dirty="0" smtClean="0"/>
              <a:t>to finish.  This was computed as follows:</a:t>
            </a:r>
          </a:p>
          <a:p>
            <a:pPr indent="-171450">
              <a:spcBef>
                <a:spcPts val="0"/>
              </a:spcBef>
            </a:pPr>
            <a:r>
              <a:rPr lang="en-US" sz="1600" i="1" dirty="0" smtClean="0"/>
              <a:t>person 1:  $200, as 16 </a:t>
            </a:r>
            <a:r>
              <a:rPr lang="en-US" sz="1600" i="1" dirty="0" err="1" smtClean="0"/>
              <a:t>hrs</a:t>
            </a:r>
            <a:r>
              <a:rPr lang="en-US" sz="1600" i="1" dirty="0" smtClean="0"/>
              <a:t> @ $10/hour + $20 *2 for travel</a:t>
            </a:r>
          </a:p>
          <a:p>
            <a:pPr indent="-171450">
              <a:spcBef>
                <a:spcPts val="0"/>
              </a:spcBef>
            </a:pPr>
            <a:r>
              <a:rPr lang="en-US" sz="1600" i="1" dirty="0" smtClean="0"/>
              <a:t>person 2:  $420, as 24 </a:t>
            </a:r>
            <a:r>
              <a:rPr lang="en-US" sz="1600" i="1" dirty="0" err="1" smtClean="0"/>
              <a:t>hrs</a:t>
            </a:r>
            <a:r>
              <a:rPr lang="en-US" sz="1600" i="1" dirty="0" smtClean="0"/>
              <a:t> @ $15/hour + $20*3 for travel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b="1" i="1" dirty="0" smtClean="0"/>
              <a:t>No work time has elapsed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b="1" i="1" dirty="0" smtClean="0"/>
              <a:t>No work has been done</a:t>
            </a:r>
          </a:p>
          <a:p>
            <a:pPr marL="171450" indent="-171450">
              <a:spcBef>
                <a:spcPts val="0"/>
              </a:spcBef>
            </a:pPr>
            <a:r>
              <a:rPr lang="en-US" sz="1600" b="1" i="1" dirty="0"/>
              <a:t>N</a:t>
            </a:r>
            <a:r>
              <a:rPr lang="en-US" sz="1600" b="1" i="1" dirty="0" smtClean="0"/>
              <a:t>o money has been spent</a:t>
            </a:r>
          </a:p>
          <a:p>
            <a:pPr indent="-171450">
              <a:spcBef>
                <a:spcPts val="0"/>
              </a:spcBef>
            </a:pPr>
            <a:endParaRPr lang="en-US" sz="1600" i="1" dirty="0" smtClean="0"/>
          </a:p>
          <a:p>
            <a:pPr indent="-171450">
              <a:spcBef>
                <a:spcPts val="0"/>
              </a:spcBef>
            </a:pPr>
            <a:endParaRPr lang="en-US" sz="1600" i="1" dirty="0" smtClean="0"/>
          </a:p>
          <a:p>
            <a:pPr marL="171450" indent="-171450">
              <a:spcBef>
                <a:spcPts val="0"/>
              </a:spcBef>
            </a:pPr>
            <a:endParaRPr lang="en-US" sz="1600" i="1" dirty="0"/>
          </a:p>
        </p:txBody>
      </p:sp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 bwMode="auto">
          <a:xfrm>
            <a:off x="408450" y="847725"/>
            <a:ext cx="8484090" cy="245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7" t="13984" r="2822" b="182"/>
          <a:stretch/>
        </p:blipFill>
        <p:spPr bwMode="auto">
          <a:xfrm>
            <a:off x="4046220" y="3417570"/>
            <a:ext cx="4846320" cy="290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76825" y="4842510"/>
            <a:ext cx="1047748" cy="386715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9380" y="4813934"/>
            <a:ext cx="1047748" cy="41529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53350" y="4813934"/>
            <a:ext cx="1047748" cy="415291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26620" y="5362575"/>
            <a:ext cx="4674477" cy="619125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414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/>
          <a:lstStyle/>
          <a:p>
            <a:r>
              <a:rPr lang="en-US" sz="3200" dirty="0" smtClean="0"/>
              <a:t>Calendars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4086226"/>
            <a:ext cx="8377032" cy="226695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Project 2010 uses </a:t>
            </a:r>
            <a:r>
              <a:rPr lang="en-US" sz="1800" b="1" i="1" dirty="0">
                <a:solidFill>
                  <a:srgbClr val="0033CC"/>
                </a:solidFill>
              </a:rPr>
              <a:t>calendars</a:t>
            </a:r>
            <a:r>
              <a:rPr lang="en-US" sz="1800" dirty="0"/>
              <a:t> </a:t>
            </a:r>
            <a:r>
              <a:rPr lang="en-US" sz="1800" dirty="0" smtClean="0"/>
              <a:t>to calculate </a:t>
            </a:r>
            <a:r>
              <a:rPr lang="en-US" sz="1800" dirty="0"/>
              <a:t>schedules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A calendar is a week-by-week – potentially, a day-by-day – declaration of when work </a:t>
            </a:r>
            <a:r>
              <a:rPr lang="en-US" sz="1800" dirty="0" smtClean="0"/>
              <a:t>can </a:t>
            </a:r>
            <a:r>
              <a:rPr lang="en-US" sz="1800" dirty="0"/>
              <a:t>be done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A project's calendars may be viewed by 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selecting the </a:t>
            </a:r>
            <a:r>
              <a:rPr lang="en-US" sz="1800" b="1" dirty="0">
                <a:solidFill>
                  <a:srgbClr val="008000"/>
                </a:solidFill>
              </a:rPr>
              <a:t>Project Tab's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33CC"/>
                </a:solidFill>
              </a:rPr>
              <a:t>Project Information</a:t>
            </a:r>
            <a:r>
              <a:rPr lang="en-US" sz="1800" dirty="0"/>
              <a:t> control</a:t>
            </a:r>
          </a:p>
          <a:p>
            <a:pPr marL="571500" lvl="1">
              <a:spcBef>
                <a:spcPts val="0"/>
              </a:spcBef>
              <a:spcAft>
                <a:spcPts val="0"/>
              </a:spcAft>
            </a:pPr>
            <a:r>
              <a:rPr lang="en-US" sz="1800" dirty="0"/>
              <a:t>clicking on the </a:t>
            </a:r>
            <a:r>
              <a:rPr lang="en-US" sz="1800" b="1" dirty="0"/>
              <a:t>calendar dropdown control</a:t>
            </a:r>
            <a:r>
              <a:rPr lang="en-US" sz="1800" dirty="0"/>
              <a:t> on the </a:t>
            </a:r>
            <a:r>
              <a:rPr lang="en-US" sz="1800" dirty="0" smtClean="0"/>
              <a:t>table</a:t>
            </a:r>
          </a:p>
          <a:p>
            <a:pPr marL="28575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The resulting dropdown (now shown) should then show the calendars that have been defined for the current project</a:t>
            </a:r>
            <a:endParaRPr lang="en-US" sz="1800" dirty="0"/>
          </a:p>
        </p:txBody>
      </p:sp>
      <p:pic>
        <p:nvPicPr>
          <p:cNvPr id="5122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53" y="966265"/>
            <a:ext cx="8290729" cy="28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43750" y="1485898"/>
            <a:ext cx="1495426" cy="30956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90675" y="1209674"/>
            <a:ext cx="561975" cy="38524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3450" y="1419225"/>
            <a:ext cx="561975" cy="53816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8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/>
          <a:lstStyle/>
          <a:p>
            <a:r>
              <a:rPr lang="en-US" sz="3200" dirty="0" smtClean="0"/>
              <a:t>Calendar Management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981075"/>
            <a:ext cx="8377032" cy="5372100"/>
          </a:xfrm>
        </p:spPr>
        <p:txBody>
          <a:bodyPr/>
          <a:lstStyle/>
          <a:p>
            <a:pPr marL="285750" indent="-285750">
              <a:lnSpc>
                <a:spcPct val="110000"/>
              </a:lnSpc>
              <a:spcBef>
                <a:spcPts val="0"/>
              </a:spcBef>
            </a:pPr>
            <a:r>
              <a:rPr lang="en-US" sz="2000" dirty="0"/>
              <a:t>Project supplies </a:t>
            </a:r>
            <a:r>
              <a:rPr lang="en-US" sz="2000" dirty="0" smtClean="0"/>
              <a:t>three built-in master calendars</a:t>
            </a:r>
            <a:endParaRPr lang="en-US" sz="2000" dirty="0"/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 smtClean="0"/>
              <a:t>Standard	(8 am-noon, 1-5 pm, 5 days/week, no holidays)</a:t>
            </a:r>
            <a:endParaRPr lang="en-US" sz="1800" dirty="0"/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Night shift </a:t>
            </a:r>
            <a:r>
              <a:rPr lang="en-US" sz="1800" dirty="0" smtClean="0"/>
              <a:t>	(</a:t>
            </a:r>
            <a:r>
              <a:rPr lang="en-US" sz="1800" dirty="0"/>
              <a:t>11 pm-midnight, 1-3 am, 4-7 </a:t>
            </a:r>
            <a:r>
              <a:rPr lang="en-US" sz="1800" dirty="0" smtClean="0"/>
              <a:t>am, no holidays)</a:t>
            </a:r>
            <a:endParaRPr lang="en-US" sz="1800" dirty="0"/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24 </a:t>
            </a:r>
            <a:r>
              <a:rPr lang="en-US" sz="1800" dirty="0" smtClean="0"/>
              <a:t>Hour</a:t>
            </a:r>
            <a:r>
              <a:rPr lang="en-US" sz="1800" dirty="0"/>
              <a:t>	</a:t>
            </a:r>
            <a:r>
              <a:rPr lang="en-US" sz="1800" dirty="0" smtClean="0"/>
              <a:t>(24 </a:t>
            </a:r>
            <a:r>
              <a:rPr lang="en-US" sz="1800" dirty="0"/>
              <a:t>hours/day, 7 </a:t>
            </a:r>
            <a:r>
              <a:rPr lang="en-US" sz="1800" dirty="0" smtClean="0"/>
              <a:t>days/week, no holidays)</a:t>
            </a:r>
            <a:endParaRPr lang="en-US" sz="18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</a:pPr>
            <a:r>
              <a:rPr lang="en-US" sz="2000" dirty="0" smtClean="0"/>
              <a:t>Users </a:t>
            </a:r>
            <a:r>
              <a:rPr lang="en-US" sz="2000" dirty="0"/>
              <a:t>can</a:t>
            </a:r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associate any of these three calendars with a </a:t>
            </a:r>
            <a:r>
              <a:rPr lang="en-US" sz="1800" dirty="0" smtClean="0"/>
              <a:t>project, task, or resource</a:t>
            </a:r>
            <a:endParaRPr lang="en-US" sz="1800" dirty="0"/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create a calendar of their choosing, either</a:t>
            </a:r>
          </a:p>
          <a:p>
            <a:pPr marL="91440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as a customization of one of these three calendars</a:t>
            </a:r>
          </a:p>
          <a:p>
            <a:pPr marL="914400" lvl="2" indent="-285750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as a new calendar</a:t>
            </a:r>
          </a:p>
          <a:p>
            <a:pPr marL="571500" lvl="1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customize built-in or custom calendars, by declaring</a:t>
            </a:r>
          </a:p>
          <a:p>
            <a:pPr marL="800100" lvl="2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selected work weeks to have working hours that differ from the norm</a:t>
            </a:r>
          </a:p>
          <a:p>
            <a:pPr marL="800100" lvl="2">
              <a:lnSpc>
                <a:spcPct val="110000"/>
              </a:lnSpc>
              <a:spcBef>
                <a:spcPts val="0"/>
              </a:spcBef>
            </a:pPr>
            <a:r>
              <a:rPr lang="en-US" sz="1800" dirty="0"/>
              <a:t>selected days to be </a:t>
            </a:r>
            <a:r>
              <a:rPr lang="en-US" sz="1800" dirty="0" smtClean="0"/>
              <a:t>exceptions (i.e., holidays), </a:t>
            </a:r>
            <a:r>
              <a:rPr lang="en-US" sz="1800" dirty="0"/>
              <a:t>where no work is done</a:t>
            </a:r>
          </a:p>
          <a:p>
            <a:pPr marL="685800" lvl="1">
              <a:spcBef>
                <a:spcPts val="0"/>
              </a:spcBef>
              <a:spcAft>
                <a:spcPts val="0"/>
              </a:spcAft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153078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/>
          <a:lstStyle/>
          <a:p>
            <a:r>
              <a:rPr lang="en-US" sz="3200" dirty="0" smtClean="0"/>
              <a:t>Scheduling and Calendars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981075"/>
            <a:ext cx="8377032" cy="537210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 smtClean="0"/>
              <a:t>Project 2010 appears to use the following priorities to select which calendar to use when scheduling tasks:  i.e.,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U</a:t>
            </a:r>
            <a:r>
              <a:rPr lang="en-US" sz="2000" dirty="0" smtClean="0"/>
              <a:t>se the calendar, if any, associated with a given task</a:t>
            </a:r>
            <a:r>
              <a:rPr lang="en-US" sz="2000" dirty="0"/>
              <a:t>;</a:t>
            </a:r>
            <a:endParaRPr lang="en-US" sz="2000" dirty="0" smtClean="0"/>
          </a:p>
          <a:p>
            <a:pPr marL="28575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Otherwise, if no calendar is associated with the task,</a:t>
            </a:r>
          </a:p>
          <a:p>
            <a:pPr marL="57150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use the project's master calendar to schedule this task,</a:t>
            </a:r>
          </a:p>
          <a:p>
            <a:pPr marL="571500" indent="-285750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subject to any qualifications on scheduling imposed by </a:t>
            </a:r>
          </a:p>
          <a:p>
            <a:pPr marL="914400" lvl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the task's resources' calendars:  i.e., 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for each task-related resource associated whose base calendar is the project's base calendar</a:t>
            </a:r>
          </a:p>
          <a:p>
            <a:pPr marL="1371600" lvl="3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/>
              <a:t>qualify the base calendar with any additional adjustments to work time for that resource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</a:rPr>
              <a:t>for </a:t>
            </a:r>
            <a:r>
              <a:rPr lang="en-US" sz="1800" dirty="0" smtClean="0">
                <a:solidFill>
                  <a:srgbClr val="000000"/>
                </a:solidFill>
              </a:rPr>
              <a:t>each task-related resource associated </a:t>
            </a:r>
            <a:r>
              <a:rPr lang="en-US" sz="1800" dirty="0">
                <a:solidFill>
                  <a:srgbClr val="000000"/>
                </a:solidFill>
              </a:rPr>
              <a:t>whose base calendar is </a:t>
            </a:r>
            <a:r>
              <a:rPr lang="en-US" sz="1800" dirty="0" smtClean="0">
                <a:solidFill>
                  <a:srgbClr val="000000"/>
                </a:solidFill>
              </a:rPr>
              <a:t>not the </a:t>
            </a:r>
            <a:r>
              <a:rPr lang="en-US" sz="1800" dirty="0">
                <a:solidFill>
                  <a:srgbClr val="000000"/>
                </a:solidFill>
              </a:rPr>
              <a:t>project's base calendar</a:t>
            </a:r>
          </a:p>
          <a:p>
            <a:pPr marL="1371600" lvl="3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ignore any </a:t>
            </a:r>
            <a:r>
              <a:rPr lang="en-US" sz="1800" dirty="0">
                <a:solidFill>
                  <a:srgbClr val="000000"/>
                </a:solidFill>
              </a:rPr>
              <a:t>additional work time </a:t>
            </a:r>
            <a:r>
              <a:rPr lang="en-US" sz="1800" dirty="0" smtClean="0">
                <a:solidFill>
                  <a:srgbClr val="000000"/>
                </a:solidFill>
              </a:rPr>
              <a:t>adjustments for that resource</a:t>
            </a:r>
          </a:p>
          <a:p>
            <a:pPr marL="800100" lvl="1"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rgbClr val="000000"/>
                </a:solidFill>
              </a:rPr>
              <a:t>the task's </a:t>
            </a:r>
            <a:r>
              <a:rPr lang="en-US" sz="2000" dirty="0" err="1" smtClean="0">
                <a:solidFill>
                  <a:srgbClr val="000000"/>
                </a:solidFill>
              </a:rPr>
              <a:t>supertasks</a:t>
            </a:r>
            <a:r>
              <a:rPr lang="en-US" sz="2000" dirty="0" smtClean="0">
                <a:solidFill>
                  <a:srgbClr val="000000"/>
                </a:solidFill>
              </a:rPr>
              <a:t>' calendars:  i.e.,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000000"/>
                </a:solidFill>
              </a:rPr>
              <a:t>the task's schedule must observe all schedule limitations imposed by all summary tasks that contain that task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550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937"/>
          </a:xfrm>
        </p:spPr>
        <p:txBody>
          <a:bodyPr/>
          <a:lstStyle/>
          <a:p>
            <a:r>
              <a:rPr lang="en-US" sz="3200" dirty="0" smtClean="0"/>
              <a:t>Summary Tasks and Subtasks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76300"/>
            <a:ext cx="8305800" cy="5286375"/>
          </a:xfrm>
        </p:spPr>
        <p:txBody>
          <a:bodyPr/>
          <a:lstStyle/>
          <a:p>
            <a:pPr marL="285750" indent="-285750"/>
            <a:r>
              <a:rPr lang="en-US" sz="2400" dirty="0" smtClean="0"/>
              <a:t>Essential for crafting readable work breakdown structures</a:t>
            </a:r>
          </a:p>
          <a:p>
            <a:pPr marL="628650" lvl="1"/>
            <a:r>
              <a:rPr lang="en-US" sz="2000" dirty="0" smtClean="0"/>
              <a:t>Miller limit – people can focus on 7 </a:t>
            </a:r>
            <a:r>
              <a:rPr lang="en-US" sz="2000" dirty="0" smtClean="0">
                <a:latin typeface="Arial Unicode MS"/>
                <a:ea typeface="Arial Unicode MS"/>
                <a:cs typeface="Arial Unicode MS"/>
              </a:rPr>
              <a:t>± </a:t>
            </a:r>
            <a:r>
              <a:rPr lang="en-US" sz="2000" dirty="0" smtClean="0"/>
              <a:t>2 items at any given time</a:t>
            </a:r>
          </a:p>
          <a:p>
            <a:pPr marL="628650" lvl="1"/>
            <a:r>
              <a:rPr lang="en-US" sz="2000" dirty="0" smtClean="0"/>
              <a:t>Best practice – break projects down into groups of 7 </a:t>
            </a:r>
            <a:r>
              <a:rPr lang="en-US" sz="2000" dirty="0">
                <a:latin typeface="Arial Unicode MS"/>
                <a:ea typeface="Arial Unicode MS"/>
                <a:cs typeface="Arial Unicode MS"/>
              </a:rPr>
              <a:t>± </a:t>
            </a:r>
            <a:r>
              <a:rPr lang="en-US" sz="2000" dirty="0"/>
              <a:t>2 </a:t>
            </a:r>
            <a:r>
              <a:rPr lang="en-US" sz="2000" dirty="0" smtClean="0"/>
              <a:t>tasks</a:t>
            </a:r>
          </a:p>
          <a:p>
            <a:pPr marL="628650" lvl="1"/>
            <a:r>
              <a:rPr lang="en-US" sz="2000" dirty="0" smtClean="0"/>
              <a:t>How – </a:t>
            </a:r>
            <a:r>
              <a:rPr lang="en-US" sz="2000" b="1" dirty="0" smtClean="0">
                <a:solidFill>
                  <a:srgbClr val="0033CC"/>
                </a:solidFill>
              </a:rPr>
              <a:t>layer</a:t>
            </a:r>
            <a:r>
              <a:rPr lang="en-US" sz="2000" dirty="0" smtClean="0"/>
              <a:t> the project's constituent tasks</a:t>
            </a:r>
          </a:p>
          <a:p>
            <a:pPr marL="285750" indent="-285750"/>
            <a:r>
              <a:rPr lang="en-US" sz="2400" dirty="0" smtClean="0"/>
              <a:t>Terminology</a:t>
            </a:r>
          </a:p>
          <a:p>
            <a:pPr marL="628650" lvl="1"/>
            <a:r>
              <a:rPr lang="en-US" sz="2000" dirty="0" smtClean="0"/>
              <a:t>Summary task – a task that has subordinate tasks</a:t>
            </a:r>
          </a:p>
          <a:p>
            <a:pPr marL="628650" lvl="1"/>
            <a:r>
              <a:rPr lang="en-US" sz="2000" dirty="0" smtClean="0"/>
              <a:t>Subtask – a task that has parent tasks</a:t>
            </a:r>
          </a:p>
          <a:p>
            <a:pPr marL="628650" lvl="1"/>
            <a:r>
              <a:rPr lang="en-US" sz="2000" dirty="0" smtClean="0"/>
              <a:t>Leaf task – a task that has no subordinate tasks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79320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5" y="1047747"/>
            <a:ext cx="885311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987"/>
          </a:xfrm>
        </p:spPr>
        <p:txBody>
          <a:bodyPr/>
          <a:lstStyle/>
          <a:p>
            <a:r>
              <a:rPr lang="en-US" sz="3200" dirty="0" smtClean="0"/>
              <a:t>Calendar Management (Default)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57774"/>
            <a:ext cx="8229600" cy="1304925"/>
          </a:xfrm>
        </p:spPr>
        <p:txBody>
          <a:bodyPr/>
          <a:lstStyle/>
          <a:p>
            <a:pPr marL="285750" indent="-285750"/>
            <a:r>
              <a:rPr lang="en-US" sz="1800" dirty="0" smtClean="0"/>
              <a:t>A task, when first created, is associated with </a:t>
            </a:r>
            <a:r>
              <a:rPr lang="en-US" sz="1800" b="1" i="1" dirty="0" smtClean="0">
                <a:solidFill>
                  <a:srgbClr val="0033CC"/>
                </a:solidFill>
              </a:rPr>
              <a:t>no resources </a:t>
            </a:r>
            <a:r>
              <a:rPr lang="en-US" sz="1800" dirty="0" smtClean="0"/>
              <a:t>and </a:t>
            </a:r>
            <a:r>
              <a:rPr lang="en-US" sz="1800" b="1" i="1" dirty="0" smtClean="0">
                <a:solidFill>
                  <a:srgbClr val="008000"/>
                </a:solidFill>
              </a:rPr>
              <a:t>no calendars. </a:t>
            </a:r>
            <a:r>
              <a:rPr lang="en-US" sz="1800" dirty="0" smtClean="0">
                <a:solidFill>
                  <a:srgbClr val="008000"/>
                </a:solidFill>
              </a:rPr>
              <a:t> </a:t>
            </a:r>
            <a:r>
              <a:rPr lang="en-US" sz="1800" dirty="0" smtClean="0"/>
              <a:t>Its calendar is set to the project's main calendar, which, by default, is Standard.</a:t>
            </a:r>
          </a:p>
          <a:p>
            <a:pPr marL="285750" indent="-285750"/>
            <a:r>
              <a:rPr lang="en-US" sz="1800" dirty="0"/>
              <a:t>Here, project spreads the 16-hour task over two 8-hour workdays</a:t>
            </a:r>
          </a:p>
        </p:txBody>
      </p:sp>
      <p:sp>
        <p:nvSpPr>
          <p:cNvPr id="6" name="Rectangle 5"/>
          <p:cNvSpPr/>
          <p:nvPr/>
        </p:nvSpPr>
        <p:spPr>
          <a:xfrm>
            <a:off x="4362450" y="2606611"/>
            <a:ext cx="971550" cy="555689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55520" y="4514849"/>
            <a:ext cx="2264379" cy="24765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17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65" y="885822"/>
            <a:ext cx="8853110" cy="476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34987"/>
          </a:xfrm>
        </p:spPr>
        <p:txBody>
          <a:bodyPr/>
          <a:lstStyle/>
          <a:p>
            <a:r>
              <a:rPr lang="en-US" sz="3200" dirty="0" smtClean="0"/>
              <a:t>Calendar Management (Tasks)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3576"/>
            <a:ext cx="8229600" cy="809624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When task 1 is switched to the </a:t>
            </a:r>
            <a:r>
              <a:rPr lang="en-US" sz="1600" b="1" i="1" dirty="0">
                <a:solidFill>
                  <a:srgbClr val="0033CC"/>
                </a:solidFill>
              </a:rPr>
              <a:t>24 hour</a:t>
            </a:r>
            <a:r>
              <a:rPr lang="en-US" sz="1600" dirty="0" smtClean="0"/>
              <a:t> calendar, Project </a:t>
            </a:r>
            <a:r>
              <a:rPr lang="en-US" sz="1600" b="1" i="1" dirty="0" smtClean="0">
                <a:solidFill>
                  <a:srgbClr val="959200"/>
                </a:solidFill>
              </a:rPr>
              <a:t>flags the alternative schedule in the information field</a:t>
            </a:r>
            <a:r>
              <a:rPr lang="en-US" sz="1600" dirty="0" smtClean="0"/>
              <a:t> and reschedules the 16-hour-long task 1 </a:t>
            </a:r>
            <a:r>
              <a:rPr lang="en-US" sz="1600" b="1" i="1" dirty="0" smtClean="0">
                <a:solidFill>
                  <a:srgbClr val="008000"/>
                </a:solidFill>
              </a:rPr>
              <a:t>for 8 am through 12 midnight on 14 July 2014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3200399" y="5191124"/>
            <a:ext cx="4981575" cy="285751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8525" y="3010048"/>
            <a:ext cx="1095375" cy="247651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6275" y="2914946"/>
            <a:ext cx="547687" cy="437854"/>
          </a:xfrm>
          <a:prstGeom prst="rect">
            <a:avLst/>
          </a:prstGeom>
          <a:noFill/>
          <a:ln w="63500">
            <a:solidFill>
              <a:srgbClr val="95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04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6412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Calendar Management (</a:t>
            </a:r>
            <a:r>
              <a:rPr lang="en-US" sz="3000" dirty="0" smtClean="0">
                <a:solidFill>
                  <a:srgbClr val="000000"/>
                </a:solidFill>
              </a:rPr>
              <a:t>Tasks and Resources)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67093"/>
            <a:ext cx="8229600" cy="1757507"/>
          </a:xfrm>
        </p:spPr>
        <p:txBody>
          <a:bodyPr/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</a:pPr>
            <a:r>
              <a:rPr lang="en-US" sz="1700" i="1" dirty="0" smtClean="0"/>
              <a:t>When a resource, person 1, is specified for the task, </a:t>
            </a:r>
            <a:r>
              <a:rPr lang="en-US" sz="1700" b="1" i="1" dirty="0" smtClean="0">
                <a:solidFill>
                  <a:srgbClr val="008000"/>
                </a:solidFill>
              </a:rPr>
              <a:t>the task continues to be scheduled according to its calendar</a:t>
            </a:r>
            <a:r>
              <a:rPr lang="en-US" sz="1700" i="1" dirty="0" smtClean="0"/>
              <a:t>.  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</a:pPr>
            <a:r>
              <a:rPr lang="en-US" sz="1700" i="1" dirty="0" smtClean="0"/>
              <a:t>Person 1, however, inherits the </a:t>
            </a:r>
            <a:r>
              <a:rPr lang="en-US" sz="1700" b="1" i="1" dirty="0" smtClean="0">
                <a:solidFill>
                  <a:srgbClr val="0033CC"/>
                </a:solidFill>
              </a:rPr>
              <a:t>project's main calendar</a:t>
            </a:r>
            <a:r>
              <a:rPr lang="en-US" sz="1700" i="1" dirty="0" smtClean="0"/>
              <a:t> as its base calendar – meaning that person 1 is </a:t>
            </a:r>
            <a:r>
              <a:rPr lang="en-US" sz="1700" i="1" dirty="0" err="1" smtClean="0"/>
              <a:t>overallocated</a:t>
            </a:r>
            <a:r>
              <a:rPr lang="en-US" sz="1700" i="1" dirty="0" smtClean="0"/>
              <a:t>:  i.e., assigned 16 hours in an 8 hour day</a:t>
            </a:r>
          </a:p>
          <a:p>
            <a:pPr marL="171450" indent="-171450">
              <a:lnSpc>
                <a:spcPct val="110000"/>
              </a:lnSpc>
              <a:spcBef>
                <a:spcPts val="0"/>
              </a:spcBef>
            </a:pPr>
            <a:r>
              <a:rPr lang="en-US" sz="1700" i="1" dirty="0" smtClean="0"/>
              <a:t>Project </a:t>
            </a:r>
            <a:r>
              <a:rPr lang="en-US" sz="1700" b="1" i="1" dirty="0" smtClean="0">
                <a:solidFill>
                  <a:srgbClr val="C00000"/>
                </a:solidFill>
              </a:rPr>
              <a:t>flags the </a:t>
            </a:r>
            <a:r>
              <a:rPr lang="en-US" sz="1700" b="1" i="1" dirty="0" err="1" smtClean="0">
                <a:solidFill>
                  <a:srgbClr val="C00000"/>
                </a:solidFill>
              </a:rPr>
              <a:t>overallocation</a:t>
            </a:r>
            <a:r>
              <a:rPr lang="en-US" sz="1700" i="1" dirty="0" smtClean="0"/>
              <a:t> in </a:t>
            </a:r>
            <a:r>
              <a:rPr lang="en-US" sz="1700" b="1" i="1" dirty="0">
                <a:solidFill>
                  <a:srgbClr val="C00000"/>
                </a:solidFill>
              </a:rPr>
              <a:t>task 1's information box</a:t>
            </a:r>
            <a:r>
              <a:rPr lang="en-US" sz="1700" i="1" dirty="0" smtClean="0"/>
              <a:t> and the </a:t>
            </a:r>
            <a:r>
              <a:rPr lang="en-US" sz="1700" b="1" i="1" dirty="0">
                <a:solidFill>
                  <a:srgbClr val="C00000"/>
                </a:solidFill>
              </a:rPr>
              <a:t>resource sheet's line for person 1's </a:t>
            </a:r>
          </a:p>
        </p:txBody>
      </p:sp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93" b="18935"/>
          <a:stretch/>
        </p:blipFill>
        <p:spPr bwMode="auto">
          <a:xfrm>
            <a:off x="428625" y="830580"/>
            <a:ext cx="828675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51" b="2757"/>
          <a:stretch/>
        </p:blipFill>
        <p:spPr bwMode="auto">
          <a:xfrm>
            <a:off x="428625" y="2724150"/>
            <a:ext cx="8234363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72275" y="2087070"/>
            <a:ext cx="1543050" cy="50944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058495"/>
            <a:ext cx="552450" cy="50944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85825" y="3905249"/>
            <a:ext cx="7905750" cy="50944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53350" y="3914774"/>
            <a:ext cx="909638" cy="50944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32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6412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Calendar Management (</a:t>
            </a:r>
            <a:r>
              <a:rPr lang="en-US" sz="3000" dirty="0" smtClean="0">
                <a:solidFill>
                  <a:srgbClr val="000000"/>
                </a:solidFill>
              </a:rPr>
              <a:t>Tasks and Resources)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24250"/>
            <a:ext cx="8229600" cy="2876549"/>
          </a:xfrm>
        </p:spPr>
        <p:txBody>
          <a:bodyPr/>
          <a:lstStyle/>
          <a:p>
            <a:pPr marL="171450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i="1" dirty="0" smtClean="0"/>
              <a:t>Project suggests leveling the resource (person 1) to correct the </a:t>
            </a:r>
            <a:r>
              <a:rPr lang="en-US" sz="1800" i="1" dirty="0" err="1" smtClean="0"/>
              <a:t>overallocation</a:t>
            </a:r>
            <a:r>
              <a:rPr lang="en-US" sz="1800" i="1" dirty="0" smtClean="0"/>
              <a:t>; however,  </a:t>
            </a:r>
          </a:p>
          <a:p>
            <a:pPr marL="342900" lvl="1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b="1" i="1" dirty="0" smtClean="0">
                <a:solidFill>
                  <a:srgbClr val="008000"/>
                </a:solidFill>
              </a:rPr>
              <a:t>The Project leveling operation continues to schedule project 1 according to task 1's calendar</a:t>
            </a:r>
            <a:r>
              <a:rPr lang="en-US" sz="1800" i="1" dirty="0" smtClean="0"/>
              <a:t>.  </a:t>
            </a:r>
          </a:p>
          <a:p>
            <a:pPr marL="342900" lvl="1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i="1" dirty="0" smtClean="0"/>
              <a:t>Person 1's time remains </a:t>
            </a:r>
            <a:r>
              <a:rPr lang="en-US" sz="1800" b="1" i="1" dirty="0" err="1" smtClean="0">
                <a:solidFill>
                  <a:srgbClr val="C00000"/>
                </a:solidFill>
              </a:rPr>
              <a:t>overallocated</a:t>
            </a:r>
            <a:endParaRPr lang="en-US" sz="1800" b="1" i="1" dirty="0" smtClean="0">
              <a:solidFill>
                <a:srgbClr val="C00000"/>
              </a:solidFill>
            </a:endParaRPr>
          </a:p>
          <a:p>
            <a:pPr marL="171450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i="1" dirty="0" smtClean="0"/>
              <a:t>The </a:t>
            </a:r>
            <a:r>
              <a:rPr lang="en-US" sz="1800" i="1" dirty="0" err="1" smtClean="0"/>
              <a:t>overallocation</a:t>
            </a:r>
            <a:r>
              <a:rPr lang="en-US" sz="1800" i="1" dirty="0" smtClean="0"/>
              <a:t> can be fixed by resetting task 1's schedule to either</a:t>
            </a:r>
          </a:p>
          <a:p>
            <a:pPr marL="342900" lvl="1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i="1" dirty="0" smtClean="0"/>
              <a:t>"Standard" – if the task's schedule should continue to take priority over resource schedules</a:t>
            </a:r>
          </a:p>
          <a:p>
            <a:pPr marL="342900" lvl="1" indent="-171450">
              <a:lnSpc>
                <a:spcPct val="110000"/>
              </a:lnSpc>
              <a:spcBef>
                <a:spcPts val="0"/>
              </a:spcBef>
            </a:pPr>
            <a:r>
              <a:rPr lang="en-US" sz="1800" i="1" dirty="0" smtClean="0"/>
              <a:t>"None" – usually, the better option: it allows </a:t>
            </a:r>
            <a:r>
              <a:rPr lang="en-US" sz="1800" i="1" smtClean="0"/>
              <a:t>resource-driven scheduling</a:t>
            </a:r>
            <a:endParaRPr lang="en-US" sz="1800" i="1" dirty="0" smtClean="0"/>
          </a:p>
        </p:txBody>
      </p:sp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07" b="1803"/>
          <a:stretch/>
        </p:blipFill>
        <p:spPr bwMode="auto">
          <a:xfrm>
            <a:off x="428625" y="855345"/>
            <a:ext cx="828675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72275" y="2420445"/>
            <a:ext cx="1543050" cy="509444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391870"/>
            <a:ext cx="552450" cy="50944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8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1662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Calendar Management </a:t>
            </a:r>
            <a:r>
              <a:rPr lang="en-US" sz="3000" dirty="0" smtClean="0">
                <a:solidFill>
                  <a:srgbClr val="000000"/>
                </a:solidFill>
              </a:rPr>
              <a:t>(Resources</a:t>
            </a:r>
            <a:r>
              <a:rPr lang="en-US" sz="3000" dirty="0">
                <a:solidFill>
                  <a:srgbClr val="000000"/>
                </a:solidFill>
              </a:rPr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4800601"/>
            <a:ext cx="8705850" cy="1647824"/>
          </a:xfrm>
        </p:spPr>
        <p:txBody>
          <a:bodyPr/>
          <a:lstStyle/>
          <a:p>
            <a:pPr marL="228600" indent="-228600">
              <a:spcBef>
                <a:spcPts val="0"/>
              </a:spcBef>
            </a:pPr>
            <a:r>
              <a:rPr lang="en-US" sz="1700" i="1" dirty="0" smtClean="0"/>
              <a:t>If the calendar for a task with work resources is set to None, the resources' calendars dictate how the tasks are scheduled.</a:t>
            </a:r>
          </a:p>
          <a:p>
            <a:pPr marL="228600" indent="-228600">
              <a:spcBef>
                <a:spcPts val="0"/>
              </a:spcBef>
            </a:pPr>
            <a:r>
              <a:rPr lang="en-US" sz="1700" i="1" dirty="0" smtClean="0"/>
              <a:t>Here, setting person 1's calendar to </a:t>
            </a:r>
            <a:r>
              <a:rPr lang="en-US" sz="1700" b="1" i="1" dirty="0" smtClean="0">
                <a:solidFill>
                  <a:srgbClr val="0033CC"/>
                </a:solidFill>
              </a:rPr>
              <a:t>24 Hours</a:t>
            </a:r>
            <a:r>
              <a:rPr lang="en-US" sz="1700" i="1" dirty="0" smtClean="0"/>
              <a:t> yields a schedule where person 1 once more finishes task 1 in </a:t>
            </a:r>
            <a:r>
              <a:rPr lang="en-US" sz="1700" b="1" i="1" dirty="0" smtClean="0">
                <a:solidFill>
                  <a:srgbClr val="008000"/>
                </a:solidFill>
              </a:rPr>
              <a:t>one 16-hour day</a:t>
            </a:r>
            <a:r>
              <a:rPr lang="en-US" sz="1700" i="1" dirty="0" smtClean="0"/>
              <a:t>.</a:t>
            </a:r>
          </a:p>
          <a:p>
            <a:pPr marL="228600" indent="-228600">
              <a:spcBef>
                <a:spcPts val="0"/>
              </a:spcBef>
            </a:pPr>
            <a:r>
              <a:rPr lang="en-US" sz="1700" i="1" dirty="0" smtClean="0"/>
              <a:t>Note, however, that </a:t>
            </a:r>
            <a:r>
              <a:rPr lang="en-US" sz="1700" i="1" dirty="0"/>
              <a:t>Project starts person 1's workday at </a:t>
            </a:r>
            <a:r>
              <a:rPr lang="en-US" sz="1700" b="1" i="1" dirty="0"/>
              <a:t>8 am</a:t>
            </a:r>
            <a:r>
              <a:rPr lang="en-US" sz="1700" i="1" dirty="0"/>
              <a:t> on 14 July 2014 – even though person 1 is on a 24 hour work clock</a:t>
            </a:r>
            <a:r>
              <a:rPr lang="en-US" sz="1700" i="1" dirty="0" smtClean="0"/>
              <a:t>.</a:t>
            </a:r>
            <a:endParaRPr lang="en-US" sz="1700" i="1" dirty="0"/>
          </a:p>
        </p:txBody>
      </p:sp>
      <p:pic>
        <p:nvPicPr>
          <p:cNvPr id="1026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11" b="970"/>
          <a:stretch/>
        </p:blipFill>
        <p:spPr bwMode="auto">
          <a:xfrm>
            <a:off x="228601" y="2743200"/>
            <a:ext cx="870585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hil\Desktop\Captur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1" b="-672"/>
          <a:stretch/>
        </p:blipFill>
        <p:spPr bwMode="auto">
          <a:xfrm>
            <a:off x="228601" y="882015"/>
            <a:ext cx="8705850" cy="173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7848600" y="1990724"/>
            <a:ext cx="909638" cy="50944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77074" y="4058744"/>
            <a:ext cx="1681163" cy="604695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24675" y="3981450"/>
            <a:ext cx="769144" cy="752476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30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3" y="989095"/>
            <a:ext cx="8762167" cy="306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6" y="274638"/>
            <a:ext cx="8458199" cy="601662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Calendar Management </a:t>
            </a:r>
            <a:r>
              <a:rPr lang="en-US" sz="3000" dirty="0" smtClean="0">
                <a:solidFill>
                  <a:srgbClr val="000000"/>
                </a:solidFill>
              </a:rPr>
              <a:t>(Resources and Project)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4248149"/>
            <a:ext cx="8705850" cy="2200275"/>
          </a:xfrm>
        </p:spPr>
        <p:txBody>
          <a:bodyPr/>
          <a:lstStyle/>
          <a:p>
            <a:pPr marL="228600" indent="-228600">
              <a:lnSpc>
                <a:spcPct val="105000"/>
              </a:lnSpc>
              <a:spcBef>
                <a:spcPts val="0"/>
              </a:spcBef>
            </a:pPr>
            <a:r>
              <a:rPr lang="en-US" sz="1600" i="1" dirty="0" smtClean="0"/>
              <a:t>The 8 am start time persists when </a:t>
            </a:r>
            <a:r>
              <a:rPr lang="en-US" sz="1600" b="1" i="1" dirty="0" smtClean="0"/>
              <a:t>task 1's duration</a:t>
            </a:r>
            <a:r>
              <a:rPr lang="en-US" sz="1600" i="1" dirty="0" smtClean="0"/>
              <a:t> is increased to </a:t>
            </a:r>
            <a:r>
              <a:rPr lang="en-US" sz="1600" b="1" i="1" dirty="0" smtClean="0"/>
              <a:t>20 hours </a:t>
            </a:r>
            <a:r>
              <a:rPr lang="en-US" sz="1600" i="1" dirty="0" smtClean="0"/>
              <a:t>– a change that produces </a:t>
            </a:r>
            <a:r>
              <a:rPr lang="en-US" sz="1600" b="1" i="1" dirty="0" smtClean="0">
                <a:solidFill>
                  <a:srgbClr val="0033CC"/>
                </a:solidFill>
              </a:rPr>
              <a:t>a schedule ending at 4 am on 15 July</a:t>
            </a:r>
          </a:p>
          <a:p>
            <a:pPr marL="228600" indent="-228600">
              <a:lnSpc>
                <a:spcPct val="105000"/>
              </a:lnSpc>
              <a:spcBef>
                <a:spcPts val="0"/>
              </a:spcBef>
            </a:pPr>
            <a:r>
              <a:rPr lang="en-US" sz="1600" i="1" dirty="0" smtClean="0"/>
              <a:t>Project, it turns out, is apparently balking at scheduling work before this project's start time.  This start time, 8 am on 14 July 2014, is apparently derived from </a:t>
            </a:r>
          </a:p>
          <a:p>
            <a:pPr marL="457200" lvl="1" indent="-228600">
              <a:lnSpc>
                <a:spcPct val="105000"/>
              </a:lnSpc>
              <a:spcBef>
                <a:spcPts val="0"/>
              </a:spcBef>
            </a:pPr>
            <a:r>
              <a:rPr lang="en-US" sz="1600" i="1" dirty="0" smtClean="0"/>
              <a:t>the project's start date, of 14 July 2014</a:t>
            </a:r>
          </a:p>
          <a:p>
            <a:pPr marL="457200" lvl="1" indent="-228600">
              <a:lnSpc>
                <a:spcPct val="105000"/>
              </a:lnSpc>
              <a:spcBef>
                <a:spcPts val="0"/>
              </a:spcBef>
            </a:pPr>
            <a:r>
              <a:rPr lang="en-US" sz="1600" i="1" dirty="0" smtClean="0"/>
              <a:t>the project's main calendar, which, being Standard, treats midnight to 8 am as off hours</a:t>
            </a:r>
          </a:p>
          <a:p>
            <a:pPr marL="228600" indent="-228600">
              <a:lnSpc>
                <a:spcPct val="105000"/>
              </a:lnSpc>
              <a:spcBef>
                <a:spcPts val="0"/>
              </a:spcBef>
            </a:pPr>
            <a:r>
              <a:rPr lang="en-US" sz="1600" i="1" dirty="0" smtClean="0"/>
              <a:t>HOWEVER, Project continues to insist on an 8 am start time after the Project's main calendar is changed to 24 Hours. </a:t>
            </a:r>
            <a:r>
              <a:rPr lang="en-US" sz="1600" i="1" dirty="0" smtClean="0">
                <a:solidFill>
                  <a:srgbClr val="C00000"/>
                </a:solidFill>
              </a:rPr>
              <a:t> </a:t>
            </a:r>
            <a:r>
              <a:rPr lang="en-US" sz="1600" b="1" i="1" u="sng" dirty="0" smtClean="0">
                <a:solidFill>
                  <a:srgbClr val="C00000"/>
                </a:solidFill>
              </a:rPr>
              <a:t>I'm guessing that this a bug in Project.</a:t>
            </a:r>
            <a:endParaRPr lang="en-US" sz="1600" b="1" i="1" u="sng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77073" y="2481117"/>
            <a:ext cx="1681163" cy="509444"/>
          </a:xfrm>
          <a:prstGeom prst="rect">
            <a:avLst/>
          </a:prstGeom>
          <a:noFill/>
          <a:ln w="63500">
            <a:solidFill>
              <a:srgbClr val="00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2425" y="3572969"/>
            <a:ext cx="4667250" cy="302347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162425" y="3134819"/>
            <a:ext cx="2457450" cy="302347"/>
          </a:xfrm>
          <a:prstGeom prst="rect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57475" y="2422608"/>
            <a:ext cx="819150" cy="56795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38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7" y="3432835"/>
            <a:ext cx="8429625" cy="177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274638"/>
            <a:ext cx="8650350" cy="485526"/>
          </a:xfrm>
        </p:spPr>
        <p:txBody>
          <a:bodyPr/>
          <a:lstStyle/>
          <a:p>
            <a:r>
              <a:rPr lang="en-US" sz="3100" dirty="0" smtClean="0"/>
              <a:t>Creating a Subtask, Take 1: Last Task in Project</a:t>
            </a:r>
            <a:endParaRPr lang="en-US" sz="3100" dirty="0"/>
          </a:p>
        </p:txBody>
      </p:sp>
      <p:sp>
        <p:nvSpPr>
          <p:cNvPr id="7" name="Rectangle 6"/>
          <p:cNvSpPr/>
          <p:nvPr/>
        </p:nvSpPr>
        <p:spPr>
          <a:xfrm>
            <a:off x="388807" y="4733923"/>
            <a:ext cx="8410575" cy="32385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0" name="Picture 6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086987"/>
            <a:ext cx="8555101" cy="152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88806" y="5334000"/>
            <a:ext cx="8202743" cy="116204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i="1" u="sng" kern="0" dirty="0" smtClean="0"/>
              <a:t>Strongly recommended</a:t>
            </a:r>
            <a:r>
              <a:rPr lang="en-US" sz="1800" b="1" i="1" kern="0" dirty="0" smtClean="0"/>
              <a:t>:  start by deleting this task's duration, resources, and work items.   </a:t>
            </a:r>
            <a:r>
              <a:rPr lang="en-US" sz="1800" i="1" kern="0" dirty="0" smtClean="0"/>
              <a:t>This will allow </a:t>
            </a:r>
            <a:r>
              <a:rPr lang="en-US" sz="1800" i="1" kern="0" dirty="0" err="1" smtClean="0"/>
              <a:t>autoscheduling</a:t>
            </a:r>
            <a:r>
              <a:rPr lang="en-US" sz="1800" i="1" kern="0" dirty="0" smtClean="0"/>
              <a:t> to compute these values from the subtasks alone, without any confusion created by the summary task's starting parameters  (more later).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88807" y="2676524"/>
            <a:ext cx="7659622" cy="43815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Starting point – one leaf task, situated at the task list's end.</a:t>
            </a:r>
          </a:p>
        </p:txBody>
      </p:sp>
    </p:spTree>
    <p:extLst>
      <p:ext uri="{BB962C8B-B14F-4D97-AF65-F5344CB8AC3E}">
        <p14:creationId xmlns:p14="http://schemas.microsoft.com/office/powerpoint/2010/main" val="379668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430343" y="5478252"/>
            <a:ext cx="8429558" cy="110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With the new task selected, do either of two actions:</a:t>
            </a:r>
          </a:p>
          <a:p>
            <a:pPr>
              <a:spcBef>
                <a:spcPts val="0"/>
              </a:spcBef>
            </a:pPr>
            <a:r>
              <a:rPr lang="en-US" sz="1700" i="1" kern="0" dirty="0" smtClean="0"/>
              <a:t>click on the </a:t>
            </a:r>
            <a:r>
              <a:rPr lang="en-US" sz="1700" b="1" i="1" kern="0" dirty="0" smtClean="0">
                <a:solidFill>
                  <a:srgbClr val="C00000"/>
                </a:solidFill>
              </a:rPr>
              <a:t>"make subtask" icon on the Task tab</a:t>
            </a:r>
          </a:p>
          <a:p>
            <a:pPr>
              <a:spcBef>
                <a:spcPts val="0"/>
              </a:spcBef>
            </a:pPr>
            <a:r>
              <a:rPr lang="en-US" sz="1700" i="1" kern="0" dirty="0" smtClean="0"/>
              <a:t>enter  alt-shift-right arrow on the keyboard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Finish by completing </a:t>
            </a:r>
            <a:r>
              <a:rPr lang="en-US" sz="1700" b="1" i="1" kern="0" dirty="0" smtClean="0">
                <a:solidFill>
                  <a:srgbClr val="002060"/>
                </a:solidFill>
              </a:rPr>
              <a:t>just</a:t>
            </a:r>
            <a:r>
              <a:rPr lang="en-US" sz="1700" i="1" kern="0" dirty="0" smtClean="0"/>
              <a:t> the </a:t>
            </a:r>
            <a:r>
              <a:rPr lang="en-US" sz="1700" b="1" i="1" kern="0" dirty="0" smtClean="0">
                <a:solidFill>
                  <a:srgbClr val="002060"/>
                </a:solidFill>
              </a:rPr>
              <a:t>new subtask's </a:t>
            </a:r>
            <a:r>
              <a:rPr lang="en-US" sz="1700" i="1" kern="0" dirty="0" smtClean="0"/>
              <a:t>parameters (not shown here)</a:t>
            </a:r>
          </a:p>
        </p:txBody>
      </p:sp>
      <p:pic>
        <p:nvPicPr>
          <p:cNvPr id="1033" name="Picture 9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42" y="3629025"/>
            <a:ext cx="8256391" cy="173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274638"/>
            <a:ext cx="8650350" cy="485526"/>
          </a:xfrm>
        </p:spPr>
        <p:txBody>
          <a:bodyPr/>
          <a:lstStyle/>
          <a:p>
            <a:r>
              <a:rPr lang="en-US" sz="3100" dirty="0" smtClean="0"/>
              <a:t>Creating a Subtask, Take 1: Last Task in Project</a:t>
            </a:r>
            <a:endParaRPr lang="en-US" sz="3100" dirty="0"/>
          </a:p>
        </p:txBody>
      </p:sp>
      <p:sp>
        <p:nvSpPr>
          <p:cNvPr id="8" name="Rectangle 7"/>
          <p:cNvSpPr/>
          <p:nvPr/>
        </p:nvSpPr>
        <p:spPr>
          <a:xfrm>
            <a:off x="847725" y="3781424"/>
            <a:ext cx="390525" cy="42174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24150" y="4203165"/>
            <a:ext cx="314325" cy="38788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032" name="Picture 8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884797"/>
            <a:ext cx="8286750" cy="184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304801" y="2830302"/>
            <a:ext cx="8429558" cy="60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Enter the new task's name, then deselect the field.  Project will initialize the new task to 1</a:t>
            </a:r>
            <a:r>
              <a:rPr lang="en-US" sz="1700" b="1" i="1" kern="0" dirty="0" smtClean="0">
                <a:solidFill>
                  <a:srgbClr val="002060"/>
                </a:solidFill>
              </a:rPr>
              <a:t> day?</a:t>
            </a:r>
            <a:r>
              <a:rPr lang="en-US" sz="1700" i="1" kern="0" dirty="0" smtClean="0"/>
              <a:t>, its work to </a:t>
            </a:r>
            <a:r>
              <a:rPr lang="en-US" sz="1700" b="1" i="1" kern="0" dirty="0" smtClean="0">
                <a:solidFill>
                  <a:srgbClr val="002060"/>
                </a:solidFill>
              </a:rPr>
              <a:t>0</a:t>
            </a:r>
            <a:r>
              <a:rPr lang="en-US" sz="1700" i="1" kern="0" dirty="0" smtClean="0"/>
              <a:t>, and its start date to the project's start date.</a:t>
            </a:r>
          </a:p>
          <a:p>
            <a:pPr marL="0" indent="0">
              <a:buNone/>
            </a:pPr>
            <a:endParaRPr lang="en-US" sz="2000" i="1" kern="0" dirty="0" smtClean="0"/>
          </a:p>
        </p:txBody>
      </p:sp>
    </p:spTree>
    <p:extLst>
      <p:ext uri="{BB962C8B-B14F-4D97-AF65-F5344CB8AC3E}">
        <p14:creationId xmlns:p14="http://schemas.microsoft.com/office/powerpoint/2010/main" val="60601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" y="3933825"/>
            <a:ext cx="8546970" cy="187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49" y="1086987"/>
            <a:ext cx="8475533" cy="167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274638"/>
            <a:ext cx="8650350" cy="485526"/>
          </a:xfrm>
        </p:spPr>
        <p:txBody>
          <a:bodyPr/>
          <a:lstStyle/>
          <a:p>
            <a:r>
              <a:rPr lang="en-US" sz="3000" dirty="0" smtClean="0"/>
              <a:t>Creating a Subtask, Take 2: for </a:t>
            </a:r>
            <a:r>
              <a:rPr lang="en-US" sz="3000" dirty="0"/>
              <a:t>Task w. Subtasks</a:t>
            </a:r>
          </a:p>
        </p:txBody>
      </p:sp>
      <p:sp>
        <p:nvSpPr>
          <p:cNvPr id="7" name="Rectangle 6"/>
          <p:cNvSpPr/>
          <p:nvPr/>
        </p:nvSpPr>
        <p:spPr>
          <a:xfrm>
            <a:off x="522157" y="2257425"/>
            <a:ext cx="8410575" cy="50383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69756" y="5915023"/>
            <a:ext cx="8202743" cy="58102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endParaRPr lang="en-US" sz="1800" i="1" kern="0" dirty="0" smtClean="0">
              <a:solidFill>
                <a:srgbClr val="000000"/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388807" y="2914650"/>
            <a:ext cx="7659622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700" i="1" kern="0" dirty="0" smtClean="0">
                <a:solidFill>
                  <a:srgbClr val="000000"/>
                </a:solidFill>
              </a:rPr>
              <a:t>Starting point – one summary task with one leaf task.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US" sz="1700" b="1" i="1" u="sng" kern="0" dirty="0">
                <a:solidFill>
                  <a:srgbClr val="000000"/>
                </a:solidFill>
              </a:rPr>
              <a:t>Strongly recommended</a:t>
            </a:r>
            <a:r>
              <a:rPr lang="en-US" sz="1700" b="1" i="1" kern="0" dirty="0">
                <a:solidFill>
                  <a:srgbClr val="000000"/>
                </a:solidFill>
              </a:rPr>
              <a:t>:  start by </a:t>
            </a:r>
            <a:r>
              <a:rPr lang="en-US" sz="1700" b="1" i="1" kern="0" dirty="0" smtClean="0">
                <a:solidFill>
                  <a:srgbClr val="000000"/>
                </a:solidFill>
              </a:rPr>
              <a:t>confirming that summary task has no associated resources.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  </a:t>
            </a:r>
            <a:endParaRPr lang="en-US" sz="1800" i="1" kern="0" dirty="0" smtClean="0">
              <a:solidFill>
                <a:srgbClr val="000000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41207" y="5967410"/>
            <a:ext cx="7659622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700" i="1" kern="0" dirty="0" smtClean="0">
                <a:solidFill>
                  <a:srgbClr val="000000"/>
                </a:solidFill>
              </a:rPr>
              <a:t>Select the task that should follow the subtask to add.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  </a:t>
            </a:r>
            <a:endParaRPr lang="en-US" sz="1800" i="1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36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phil\Desktop\Cap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" r="15399"/>
          <a:stretch/>
        </p:blipFill>
        <p:spPr bwMode="auto">
          <a:xfrm>
            <a:off x="304801" y="884797"/>
            <a:ext cx="8305937" cy="217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1" y="274638"/>
            <a:ext cx="8650350" cy="485526"/>
          </a:xfrm>
        </p:spPr>
        <p:txBody>
          <a:bodyPr/>
          <a:lstStyle/>
          <a:p>
            <a:r>
              <a:rPr lang="en-US" sz="3000" dirty="0">
                <a:solidFill>
                  <a:srgbClr val="000000"/>
                </a:solidFill>
              </a:rPr>
              <a:t>Creating a Subtask, Take 2: for Task w. Subtasks</a:t>
            </a:r>
            <a:endParaRPr lang="en-US" sz="31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04801" y="3314700"/>
            <a:ext cx="8494582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Right-click on the selected task.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From the dropdown menu that appears, select "Insert Task"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i="1" kern="0" dirty="0" smtClean="0"/>
              <a:t>Finish by completing the task parameters (not shown here)</a:t>
            </a:r>
            <a:endParaRPr lang="en-US" sz="1800" i="1" kern="0" dirty="0"/>
          </a:p>
        </p:txBody>
      </p:sp>
    </p:spTree>
    <p:extLst>
      <p:ext uri="{BB962C8B-B14F-4D97-AF65-F5344CB8AC3E}">
        <p14:creationId xmlns:p14="http://schemas.microsoft.com/office/powerpoint/2010/main" val="340002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" y="4161937"/>
            <a:ext cx="8658225" cy="15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6" y="274638"/>
            <a:ext cx="8724898" cy="485526"/>
          </a:xfrm>
        </p:spPr>
        <p:txBody>
          <a:bodyPr/>
          <a:lstStyle/>
          <a:p>
            <a:r>
              <a:rPr lang="en-US" sz="2800" dirty="0" smtClean="0"/>
              <a:t>Creating a Subtask, Take 3: for Tasks w/out Subtasks</a:t>
            </a: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04800" y="5887827"/>
            <a:ext cx="8494582" cy="29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700" i="1" kern="0" dirty="0" smtClean="0"/>
              <a:t>Select the task before which to add the subtask.</a:t>
            </a:r>
            <a:r>
              <a:rPr lang="en-US" sz="1800" i="1" kern="0" dirty="0" smtClean="0"/>
              <a:t> </a:t>
            </a:r>
          </a:p>
          <a:p>
            <a:pPr marL="0" indent="0">
              <a:buNone/>
            </a:pPr>
            <a:endParaRPr lang="en-US" sz="2000" i="1" kern="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261044" y="5466000"/>
            <a:ext cx="8471094" cy="23812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3074" name="Picture 2" descr="C:\Users\phil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" y="1048379"/>
            <a:ext cx="8658225" cy="167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88807" y="2914650"/>
            <a:ext cx="7659622" cy="8001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US" sz="1700" b="1" i="1" u="sng" kern="0" dirty="0" smtClean="0">
                <a:solidFill>
                  <a:srgbClr val="000000"/>
                </a:solidFill>
              </a:rPr>
              <a:t>Strongly </a:t>
            </a:r>
            <a:r>
              <a:rPr lang="en-US" sz="1700" b="1" i="1" u="sng" kern="0" dirty="0">
                <a:solidFill>
                  <a:srgbClr val="000000"/>
                </a:solidFill>
              </a:rPr>
              <a:t>recommended</a:t>
            </a:r>
            <a:r>
              <a:rPr lang="en-US" sz="1700" b="1" i="1" kern="0" dirty="0">
                <a:solidFill>
                  <a:srgbClr val="000000"/>
                </a:solidFill>
              </a:rPr>
              <a:t>:  start by </a:t>
            </a:r>
            <a:r>
              <a:rPr lang="en-US" sz="1700" b="1" i="1" kern="0" dirty="0" smtClean="0">
                <a:solidFill>
                  <a:srgbClr val="000000"/>
                </a:solidFill>
              </a:rPr>
              <a:t>confirming that proposed subtask's summary task has no associated resources. </a:t>
            </a:r>
            <a:r>
              <a:rPr lang="en-US" sz="1800" b="1" i="1" kern="0" dirty="0" smtClean="0">
                <a:solidFill>
                  <a:srgbClr val="000000"/>
                </a:solidFill>
              </a:rPr>
              <a:t>  </a:t>
            </a:r>
            <a:endParaRPr lang="en-US" sz="1800" i="1" kern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7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6" y="274638"/>
            <a:ext cx="8724898" cy="485526"/>
          </a:xfrm>
        </p:spPr>
        <p:txBody>
          <a:bodyPr/>
          <a:lstStyle/>
          <a:p>
            <a:r>
              <a:rPr lang="en-US" sz="2800" dirty="0" smtClean="0"/>
              <a:t>Creating a Subtask, Take 3: for Tasks w/out Subtasks</a:t>
            </a:r>
            <a:endParaRPr lang="en-US" sz="28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49300" y="3209924"/>
            <a:ext cx="8494582" cy="188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i="1" kern="0" dirty="0" smtClean="0"/>
              <a:t>Right-click on the selected task.  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i="1" kern="0" dirty="0" smtClean="0"/>
              <a:t>From the dropdown menu that appears, select "Insert Task"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i="1" kern="0" dirty="0" smtClean="0"/>
              <a:t>Then, use the Task tab's "make subtask" icon or alt-shift-right arrow to make the new task a subtask of the task above it.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000" i="1" kern="0" dirty="0"/>
              <a:t>Finish by completing the task parameters (not shown here</a:t>
            </a:r>
            <a:r>
              <a:rPr lang="en-US" sz="2000" i="1" kern="0" dirty="0" smtClean="0"/>
              <a:t>)</a:t>
            </a:r>
            <a:endParaRPr lang="en-US" sz="2000" i="1" kern="0" dirty="0"/>
          </a:p>
        </p:txBody>
      </p:sp>
      <p:pic>
        <p:nvPicPr>
          <p:cNvPr id="11" name="Picture 5" descr="C:\Users\phil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951540"/>
            <a:ext cx="8563549" cy="198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81050" y="1057274"/>
            <a:ext cx="390525" cy="421741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05100" y="1545691"/>
            <a:ext cx="314325" cy="387884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16560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8988</TotalTime>
  <Words>2448</Words>
  <Application>Microsoft Office PowerPoint</Application>
  <PresentationFormat>On-screen Show (4:3)</PresentationFormat>
  <Paragraphs>245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 Design</vt:lpstr>
      <vt:lpstr>Microsoft Project 2010 –  Introduction, Part 3</vt:lpstr>
      <vt:lpstr>This Presentation's Structure</vt:lpstr>
      <vt:lpstr>Summary Tasks and Subtasks</vt:lpstr>
      <vt:lpstr>Creating a Subtask, Take 1: Last Task in Project</vt:lpstr>
      <vt:lpstr>Creating a Subtask, Take 1: Last Task in Project</vt:lpstr>
      <vt:lpstr>Creating a Subtask, Take 2: for Task w. Subtasks</vt:lpstr>
      <vt:lpstr>Creating a Subtask, Take 2: for Task w. Subtasks</vt:lpstr>
      <vt:lpstr>Creating a Subtask, Take 3: for Tasks w/out Subtasks</vt:lpstr>
      <vt:lpstr>Creating a Subtask, Take 3: for Tasks w/out Subtasks</vt:lpstr>
      <vt:lpstr>Subtask Visibility</vt:lpstr>
      <vt:lpstr>Subtask Visibility</vt:lpstr>
      <vt:lpstr>Subtask Visibility</vt:lpstr>
      <vt:lpstr>Other Operations on Summary Tasks and Subtasks</vt:lpstr>
      <vt:lpstr>The Summary Task-Subtask Relationship</vt:lpstr>
      <vt:lpstr>Summary Task Auto Scheduling: Caveats</vt:lpstr>
      <vt:lpstr>Summary Task Auto Scheduling: Caveats</vt:lpstr>
      <vt:lpstr>Summary Task Auto Scheduling: Caveats</vt:lpstr>
      <vt:lpstr>The Summary Task-Subtask Relationship</vt:lpstr>
      <vt:lpstr>Summary Tasks and Inter-Task Dependencies </vt:lpstr>
      <vt:lpstr>Avoiding Summary Task Dependencies </vt:lpstr>
      <vt:lpstr>Employing Summary Task Dependencies</vt:lpstr>
      <vt:lpstr>Summary Task Dependencies: Assessment</vt:lpstr>
      <vt:lpstr>Summary Statistics</vt:lpstr>
      <vt:lpstr>Summary Statistics</vt:lpstr>
      <vt:lpstr>Summary Statistics</vt:lpstr>
      <vt:lpstr>Summary Statistics</vt:lpstr>
      <vt:lpstr>Calendars</vt:lpstr>
      <vt:lpstr>Calendar Management</vt:lpstr>
      <vt:lpstr>Scheduling and Calendars</vt:lpstr>
      <vt:lpstr>Calendar Management (Default)</vt:lpstr>
      <vt:lpstr>Calendar Management (Tasks)</vt:lpstr>
      <vt:lpstr>Calendar Management (Tasks and Resources)</vt:lpstr>
      <vt:lpstr>Calendar Management (Tasks and Resources)</vt:lpstr>
      <vt:lpstr>Calendar Management (Resources)</vt:lpstr>
      <vt:lpstr>Calendar Management (Resources and Project)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Software Project Management</dc:title>
  <dc:creator>Phil</dc:creator>
  <cp:lastModifiedBy>phil</cp:lastModifiedBy>
  <cp:revision>458</cp:revision>
  <dcterms:created xsi:type="dcterms:W3CDTF">2011-08-26T07:45:47Z</dcterms:created>
  <dcterms:modified xsi:type="dcterms:W3CDTF">2014-08-24T14:54:08Z</dcterms:modified>
</cp:coreProperties>
</file>